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146848217" r:id="rId3"/>
    <p:sldId id="2146848218" r:id="rId4"/>
    <p:sldId id="2147472881" r:id="rId5"/>
    <p:sldId id="2147472879" r:id="rId6"/>
    <p:sldId id="2147472912" r:id="rId7"/>
    <p:sldId id="2147472878" r:id="rId8"/>
    <p:sldId id="2147472891" r:id="rId9"/>
    <p:sldId id="2147472880" r:id="rId10"/>
    <p:sldId id="2147472892" r:id="rId11"/>
    <p:sldId id="2147472908" r:id="rId12"/>
    <p:sldId id="278" r:id="rId13"/>
    <p:sldId id="262" r:id="rId14"/>
    <p:sldId id="276" r:id="rId15"/>
    <p:sldId id="2147472894" r:id="rId16"/>
    <p:sldId id="257" r:id="rId17"/>
    <p:sldId id="2147472905" r:id="rId18"/>
    <p:sldId id="265" r:id="rId19"/>
    <p:sldId id="259" r:id="rId20"/>
    <p:sldId id="2147472902" r:id="rId21"/>
    <p:sldId id="2147472901" r:id="rId22"/>
    <p:sldId id="266" r:id="rId23"/>
    <p:sldId id="268" r:id="rId24"/>
    <p:sldId id="2147472895" r:id="rId25"/>
    <p:sldId id="2147472907" r:id="rId26"/>
    <p:sldId id="2147472897" r:id="rId27"/>
    <p:sldId id="2147472906" r:id="rId28"/>
    <p:sldId id="272" r:id="rId29"/>
    <p:sldId id="2147472904" r:id="rId30"/>
    <p:sldId id="2146848229" r:id="rId31"/>
    <p:sldId id="2146848220" r:id="rId32"/>
    <p:sldId id="2147472900" r:id="rId33"/>
    <p:sldId id="2147472888" r:id="rId34"/>
    <p:sldId id="2147472890" r:id="rId35"/>
    <p:sldId id="2146848221" r:id="rId36"/>
    <p:sldId id="27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0F4"/>
    <a:srgbClr val="E3EFF4"/>
    <a:srgbClr val="2F2483"/>
    <a:srgbClr val="C1DFEE"/>
    <a:srgbClr val="359AD2"/>
    <a:srgbClr val="156082"/>
    <a:srgbClr val="1C9AC7"/>
    <a:srgbClr val="216AAA"/>
    <a:srgbClr val="DBD6D3"/>
    <a:srgbClr val="D7D0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793173-81D9-C607-9475-44E30A6A8576}" v="1" dt="2025-03-07T06:30:41.035"/>
    <p1510:client id="{B34D64B3-CD82-7FB7-0076-07EBE3AF333B}" v="450" dt="2025-03-07T11:45:16.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76"/>
    <p:restoredTop sz="93447" autoAdjust="0"/>
  </p:normalViewPr>
  <p:slideViewPr>
    <p:cSldViewPr snapToGrid="0" showGuides="1">
      <p:cViewPr>
        <p:scale>
          <a:sx n="37" d="100"/>
          <a:sy n="37" d="100"/>
        </p:scale>
        <p:origin x="1420" y="6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B89D6-517F-A54D-AE6C-978A8293C742}"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F521D-5D73-2E48-BE2B-3E2AB75C8ED2}" type="slidenum">
              <a:rPr lang="en-US" smtClean="0"/>
              <a:t>‹#›</a:t>
            </a:fld>
            <a:endParaRPr lang="en-US"/>
          </a:p>
        </p:txBody>
      </p:sp>
    </p:spTree>
    <p:extLst>
      <p:ext uri="{BB962C8B-B14F-4D97-AF65-F5344CB8AC3E}">
        <p14:creationId xmlns:p14="http://schemas.microsoft.com/office/powerpoint/2010/main" val="368499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F521D-5D73-2E48-BE2B-3E2AB75C8ED2}" type="slidenum">
              <a:rPr lang="en-US" smtClean="0"/>
              <a:t>1</a:t>
            </a:fld>
            <a:endParaRPr lang="en-US"/>
          </a:p>
        </p:txBody>
      </p:sp>
    </p:spTree>
    <p:extLst>
      <p:ext uri="{BB962C8B-B14F-4D97-AF65-F5344CB8AC3E}">
        <p14:creationId xmlns:p14="http://schemas.microsoft.com/office/powerpoint/2010/main" val="415152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5E008-3F49-33B9-57C7-2DBB1A6D2DE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5DDDF9-9587-A778-6CE1-026309150F9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6A75602-3F5F-1F41-E681-5F69C131EDB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A3178D9-5D4F-D40A-FFE9-AD32BE4DE99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F54E2F0-0580-3537-1E7E-E3837339648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a:extLst>
              <a:ext uri="{FF2B5EF4-FFF2-40B4-BE49-F238E27FC236}">
                <a16:creationId xmlns:a16="http://schemas.microsoft.com/office/drawing/2014/main" id="{1630BFDA-2CAC-6979-D1DF-21596E72CA9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A40C123-DBB6-BB84-9643-61B482B10D2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28952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38197-D947-1A8B-5E87-73CE5424EDC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A98904-6450-3BD6-E7CD-255695A3599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70CF452-37BF-E2B4-CBCD-0E7A617B1C8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AC21C36-3B48-47EC-C58F-4A71DDAFD4D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FD7E481-1EA8-C56D-D197-2A281E2DF8E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a:extLst>
              <a:ext uri="{FF2B5EF4-FFF2-40B4-BE49-F238E27FC236}">
                <a16:creationId xmlns:a16="http://schemas.microsoft.com/office/drawing/2014/main" id="{16102E0D-1CAF-1450-6158-BD436DF6DCB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815323B-9398-A854-12FC-B171249AFF7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13450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11D8B-B818-8784-9761-5D485608966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506E76-739B-16EB-3742-46CBC3B35B8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C381121-8808-D445-CA99-F3333DCD714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CCE67B5-B7B6-7948-6A7D-630E982EEBC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B1854FB-1228-8936-9EE3-1BE1FFE100B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a:extLst>
              <a:ext uri="{FF2B5EF4-FFF2-40B4-BE49-F238E27FC236}">
                <a16:creationId xmlns:a16="http://schemas.microsoft.com/office/drawing/2014/main" id="{A1574D61-5A1F-DF49-5F51-9C67E843CC0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90F2E9F-4302-7FCC-3E0C-86FDF4DC6FF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3206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F521D-5D73-2E48-BE2B-3E2AB75C8ED2}" type="slidenum">
              <a:rPr lang="en-US" smtClean="0"/>
              <a:t>3</a:t>
            </a:fld>
            <a:endParaRPr lang="en-US"/>
          </a:p>
        </p:txBody>
      </p:sp>
    </p:spTree>
    <p:extLst>
      <p:ext uri="{BB962C8B-B14F-4D97-AF65-F5344CB8AC3E}">
        <p14:creationId xmlns:p14="http://schemas.microsoft.com/office/powerpoint/2010/main" val="2267255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3E43A-91F9-43F3-09C1-EEFD701AE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C3478-4B34-203A-6773-F0EB4D514B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6E567-D04D-8E88-F186-D17E2F02D6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A65434-CDCE-7EE2-3305-8C6AA458995C}"/>
              </a:ext>
            </a:extLst>
          </p:cNvPr>
          <p:cNvSpPr>
            <a:spLocks noGrp="1"/>
          </p:cNvSpPr>
          <p:nvPr>
            <p:ph type="sldNum" sz="quarter" idx="5"/>
          </p:nvPr>
        </p:nvSpPr>
        <p:spPr/>
        <p:txBody>
          <a:bodyPr/>
          <a:lstStyle/>
          <a:p>
            <a:fld id="{216F521D-5D73-2E48-BE2B-3E2AB75C8ED2}" type="slidenum">
              <a:rPr lang="en-US" smtClean="0"/>
              <a:t>36</a:t>
            </a:fld>
            <a:endParaRPr lang="en-US"/>
          </a:p>
        </p:txBody>
      </p:sp>
    </p:spTree>
    <p:extLst>
      <p:ext uri="{BB962C8B-B14F-4D97-AF65-F5344CB8AC3E}">
        <p14:creationId xmlns:p14="http://schemas.microsoft.com/office/powerpoint/2010/main" val="1072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9081C-EF9C-7066-1FB5-62BB8330C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0C73F-8361-6382-2CB8-CEDBFAC59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8280F8-EF7E-5254-8696-0CE87498C6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1DE1BE-1708-EF20-E45D-99861E126C8C}"/>
              </a:ext>
            </a:extLst>
          </p:cNvPr>
          <p:cNvSpPr>
            <a:spLocks noGrp="1"/>
          </p:cNvSpPr>
          <p:nvPr>
            <p:ph type="sldNum" sz="quarter" idx="5"/>
          </p:nvPr>
        </p:nvSpPr>
        <p:spPr/>
        <p:txBody>
          <a:bodyPr/>
          <a:lstStyle/>
          <a:p>
            <a:fld id="{216F521D-5D73-2E48-BE2B-3E2AB75C8ED2}" type="slidenum">
              <a:rPr lang="en-US" smtClean="0"/>
              <a:t>6</a:t>
            </a:fld>
            <a:endParaRPr lang="en-US"/>
          </a:p>
        </p:txBody>
      </p:sp>
    </p:spTree>
    <p:extLst>
      <p:ext uri="{BB962C8B-B14F-4D97-AF65-F5344CB8AC3E}">
        <p14:creationId xmlns:p14="http://schemas.microsoft.com/office/powerpoint/2010/main" val="3831409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1E706-65EF-28A4-D1DC-0F15EC307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ABAE6-5A9A-2DF8-48F3-686DB363B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DCBCE-C01B-E058-3FEC-FC665E18C6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FE7088-C2D8-896B-2B97-3A8AB833B0C5}"/>
              </a:ext>
            </a:extLst>
          </p:cNvPr>
          <p:cNvSpPr>
            <a:spLocks noGrp="1"/>
          </p:cNvSpPr>
          <p:nvPr>
            <p:ph type="sldNum" sz="quarter" idx="5"/>
          </p:nvPr>
        </p:nvSpPr>
        <p:spPr/>
        <p:txBody>
          <a:bodyPr/>
          <a:lstStyle/>
          <a:p>
            <a:fld id="{216F521D-5D73-2E48-BE2B-3E2AB75C8ED2}" type="slidenum">
              <a:rPr lang="en-US" smtClean="0"/>
              <a:t>10</a:t>
            </a:fld>
            <a:endParaRPr lang="en-US"/>
          </a:p>
        </p:txBody>
      </p:sp>
    </p:spTree>
    <p:extLst>
      <p:ext uri="{BB962C8B-B14F-4D97-AF65-F5344CB8AC3E}">
        <p14:creationId xmlns:p14="http://schemas.microsoft.com/office/powerpoint/2010/main" val="179644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6CBE7-BAEA-F399-9A1B-143C3A697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4DA95-7504-2690-F825-FDA41B46D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6663F-750A-AB08-5002-5D95AC446C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C12323-B67E-FAB0-CFD5-D6B2AD05E14A}"/>
              </a:ext>
            </a:extLst>
          </p:cNvPr>
          <p:cNvSpPr>
            <a:spLocks noGrp="1"/>
          </p:cNvSpPr>
          <p:nvPr>
            <p:ph type="sldNum" sz="quarter" idx="5"/>
          </p:nvPr>
        </p:nvSpPr>
        <p:spPr/>
        <p:txBody>
          <a:bodyPr/>
          <a:lstStyle/>
          <a:p>
            <a:fld id="{216F521D-5D73-2E48-BE2B-3E2AB75C8ED2}" type="slidenum">
              <a:rPr lang="en-US" smtClean="0"/>
              <a:t>13</a:t>
            </a:fld>
            <a:endParaRPr lang="en-US"/>
          </a:p>
        </p:txBody>
      </p:sp>
    </p:spTree>
    <p:extLst>
      <p:ext uri="{BB962C8B-B14F-4D97-AF65-F5344CB8AC3E}">
        <p14:creationId xmlns:p14="http://schemas.microsoft.com/office/powerpoint/2010/main" val="250748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98931-9172-0E18-2D27-1E9BC0B6B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F89FD-1F04-EAA3-62C7-389D0CF32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ADA76-11CC-55F4-0592-7E71518A82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563437-6678-901E-27C4-2819736580A0}"/>
              </a:ext>
            </a:extLst>
          </p:cNvPr>
          <p:cNvSpPr>
            <a:spLocks noGrp="1"/>
          </p:cNvSpPr>
          <p:nvPr>
            <p:ph type="sldNum" sz="quarter" idx="5"/>
          </p:nvPr>
        </p:nvSpPr>
        <p:spPr/>
        <p:txBody>
          <a:bodyPr/>
          <a:lstStyle/>
          <a:p>
            <a:fld id="{216F521D-5D73-2E48-BE2B-3E2AB75C8ED2}" type="slidenum">
              <a:rPr lang="en-US" smtClean="0"/>
              <a:t>14</a:t>
            </a:fld>
            <a:endParaRPr lang="en-US"/>
          </a:p>
        </p:txBody>
      </p:sp>
    </p:spTree>
    <p:extLst>
      <p:ext uri="{BB962C8B-B14F-4D97-AF65-F5344CB8AC3E}">
        <p14:creationId xmlns:p14="http://schemas.microsoft.com/office/powerpoint/2010/main" val="1823310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CC7CA-57B0-5979-3F5D-2CC0AEABC72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D136915-E10E-E3D5-D86A-5B751AF3BB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361B8B-4EA9-25B3-7844-D8B71E4F61E3}"/>
              </a:ext>
            </a:extLst>
          </p:cNvPr>
          <p:cNvSpPr>
            <a:spLocks noGrp="1"/>
          </p:cNvSpPr>
          <p:nvPr>
            <p:ph type="dt" sz="half" idx="10"/>
          </p:nvPr>
        </p:nvSpPr>
        <p:spPr/>
        <p:txBody>
          <a:bodyPr/>
          <a:lstStyle/>
          <a:p>
            <a:fld id="{41366F37-E97C-7541-99FC-C1B6BC7697CE}" type="datetimeFigureOut">
              <a:rPr lang="en-US" smtClean="0"/>
              <a:t>11/15/2025</a:t>
            </a:fld>
            <a:endParaRPr lang="en-US"/>
          </a:p>
        </p:txBody>
      </p:sp>
      <p:sp>
        <p:nvSpPr>
          <p:cNvPr id="5" name="Footer Placeholder 4">
            <a:extLst>
              <a:ext uri="{FF2B5EF4-FFF2-40B4-BE49-F238E27FC236}">
                <a16:creationId xmlns:a16="http://schemas.microsoft.com/office/drawing/2014/main" id="{404A59DC-6D94-69F1-CF5F-E03699FCA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AFF53-4E0A-787F-0B4D-B558D1512173}"/>
              </a:ext>
            </a:extLst>
          </p:cNvPr>
          <p:cNvSpPr>
            <a:spLocks noGrp="1"/>
          </p:cNvSpPr>
          <p:nvPr>
            <p:ph type="sldNum" sz="quarter" idx="12"/>
          </p:nvPr>
        </p:nvSpPr>
        <p:spPr/>
        <p:txBody>
          <a:bodyPr/>
          <a:lstStyle/>
          <a:p>
            <a:fld id="{7F6F6A35-83CF-7249-A3E8-BA033866FFC3}" type="slidenum">
              <a:rPr lang="en-US" smtClean="0"/>
              <a:t>‹#›</a:t>
            </a:fld>
            <a:endParaRPr lang="en-US"/>
          </a:p>
        </p:txBody>
      </p:sp>
    </p:spTree>
    <p:extLst>
      <p:ext uri="{BB962C8B-B14F-4D97-AF65-F5344CB8AC3E}">
        <p14:creationId xmlns:p14="http://schemas.microsoft.com/office/powerpoint/2010/main" val="963891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9CAC4-E74C-8530-BBAE-CEC99153BC5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1609B49-6B37-F987-3775-E4A5B67183E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3C8C53-7FF7-F812-ED33-C8B87982F1B6}"/>
              </a:ext>
            </a:extLst>
          </p:cNvPr>
          <p:cNvSpPr>
            <a:spLocks noGrp="1"/>
          </p:cNvSpPr>
          <p:nvPr>
            <p:ph type="dt" sz="half" idx="10"/>
          </p:nvPr>
        </p:nvSpPr>
        <p:spPr/>
        <p:txBody>
          <a:bodyPr/>
          <a:lstStyle/>
          <a:p>
            <a:fld id="{41366F37-E97C-7541-99FC-C1B6BC7697CE}" type="datetimeFigureOut">
              <a:rPr lang="en-US" smtClean="0"/>
              <a:t>11/15/2025</a:t>
            </a:fld>
            <a:endParaRPr lang="en-US"/>
          </a:p>
        </p:txBody>
      </p:sp>
      <p:sp>
        <p:nvSpPr>
          <p:cNvPr id="5" name="Footer Placeholder 4">
            <a:extLst>
              <a:ext uri="{FF2B5EF4-FFF2-40B4-BE49-F238E27FC236}">
                <a16:creationId xmlns:a16="http://schemas.microsoft.com/office/drawing/2014/main" id="{90CB7AFE-07A7-03A2-22A2-1567186B4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CCA21-BA49-555A-AA72-C30EC7DC9C08}"/>
              </a:ext>
            </a:extLst>
          </p:cNvPr>
          <p:cNvSpPr>
            <a:spLocks noGrp="1"/>
          </p:cNvSpPr>
          <p:nvPr>
            <p:ph type="sldNum" sz="quarter" idx="12"/>
          </p:nvPr>
        </p:nvSpPr>
        <p:spPr/>
        <p:txBody>
          <a:bodyPr/>
          <a:lstStyle/>
          <a:p>
            <a:fld id="{7F6F6A35-83CF-7249-A3E8-BA033866FFC3}" type="slidenum">
              <a:rPr lang="en-US" smtClean="0"/>
              <a:t>‹#›</a:t>
            </a:fld>
            <a:endParaRPr lang="en-US"/>
          </a:p>
        </p:txBody>
      </p:sp>
    </p:spTree>
    <p:extLst>
      <p:ext uri="{BB962C8B-B14F-4D97-AF65-F5344CB8AC3E}">
        <p14:creationId xmlns:p14="http://schemas.microsoft.com/office/powerpoint/2010/main" val="3709663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267B69-FC67-5174-49B0-BE4EEC41962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EBF66D-65B6-C571-5FFE-ED72E5B71CB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4591B1-3795-0C93-056B-5B87E99F0782}"/>
              </a:ext>
            </a:extLst>
          </p:cNvPr>
          <p:cNvSpPr>
            <a:spLocks noGrp="1"/>
          </p:cNvSpPr>
          <p:nvPr>
            <p:ph type="dt" sz="half" idx="10"/>
          </p:nvPr>
        </p:nvSpPr>
        <p:spPr/>
        <p:txBody>
          <a:bodyPr/>
          <a:lstStyle/>
          <a:p>
            <a:fld id="{41366F37-E97C-7541-99FC-C1B6BC7697CE}" type="datetimeFigureOut">
              <a:rPr lang="en-US" smtClean="0"/>
              <a:t>11/15/2025</a:t>
            </a:fld>
            <a:endParaRPr lang="en-US"/>
          </a:p>
        </p:txBody>
      </p:sp>
      <p:sp>
        <p:nvSpPr>
          <p:cNvPr id="5" name="Footer Placeholder 4">
            <a:extLst>
              <a:ext uri="{FF2B5EF4-FFF2-40B4-BE49-F238E27FC236}">
                <a16:creationId xmlns:a16="http://schemas.microsoft.com/office/drawing/2014/main" id="{4308CDAD-86E0-95A9-0BF8-5C9E4BB05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6D81A-FA63-EA28-E415-33F7DEA895F4}"/>
              </a:ext>
            </a:extLst>
          </p:cNvPr>
          <p:cNvSpPr>
            <a:spLocks noGrp="1"/>
          </p:cNvSpPr>
          <p:nvPr>
            <p:ph type="sldNum" sz="quarter" idx="12"/>
          </p:nvPr>
        </p:nvSpPr>
        <p:spPr/>
        <p:txBody>
          <a:bodyPr/>
          <a:lstStyle/>
          <a:p>
            <a:fld id="{7F6F6A35-83CF-7249-A3E8-BA033866FFC3}" type="slidenum">
              <a:rPr lang="en-US" smtClean="0"/>
              <a:t>‹#›</a:t>
            </a:fld>
            <a:endParaRPr lang="en-US"/>
          </a:p>
        </p:txBody>
      </p:sp>
    </p:spTree>
    <p:extLst>
      <p:ext uri="{BB962C8B-B14F-4D97-AF65-F5344CB8AC3E}">
        <p14:creationId xmlns:p14="http://schemas.microsoft.com/office/powerpoint/2010/main" val="486753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16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CB04-6F4F-6FED-EBDC-5E4F02199F1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C9BC1F-F0B7-A24D-DFAA-25AD1D309B6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A1E53E-1466-52B4-D777-4B89C8774BA0}"/>
              </a:ext>
            </a:extLst>
          </p:cNvPr>
          <p:cNvSpPr>
            <a:spLocks noGrp="1"/>
          </p:cNvSpPr>
          <p:nvPr>
            <p:ph type="dt" sz="half" idx="10"/>
          </p:nvPr>
        </p:nvSpPr>
        <p:spPr/>
        <p:txBody>
          <a:bodyPr/>
          <a:lstStyle/>
          <a:p>
            <a:fld id="{41366F37-E97C-7541-99FC-C1B6BC7697CE}" type="datetimeFigureOut">
              <a:rPr lang="en-US" smtClean="0"/>
              <a:t>11/15/2025</a:t>
            </a:fld>
            <a:endParaRPr lang="en-US"/>
          </a:p>
        </p:txBody>
      </p:sp>
      <p:sp>
        <p:nvSpPr>
          <p:cNvPr id="5" name="Footer Placeholder 4">
            <a:extLst>
              <a:ext uri="{FF2B5EF4-FFF2-40B4-BE49-F238E27FC236}">
                <a16:creationId xmlns:a16="http://schemas.microsoft.com/office/drawing/2014/main" id="{E32E0F4D-6DAA-0337-63E5-B9A45B8C3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762E0-0B01-1094-5431-A3369A079349}"/>
              </a:ext>
            </a:extLst>
          </p:cNvPr>
          <p:cNvSpPr>
            <a:spLocks noGrp="1"/>
          </p:cNvSpPr>
          <p:nvPr>
            <p:ph type="sldNum" sz="quarter" idx="12"/>
          </p:nvPr>
        </p:nvSpPr>
        <p:spPr/>
        <p:txBody>
          <a:bodyPr/>
          <a:lstStyle/>
          <a:p>
            <a:fld id="{7F6F6A35-83CF-7249-A3E8-BA033866FFC3}" type="slidenum">
              <a:rPr lang="en-US" smtClean="0"/>
              <a:t>‹#›</a:t>
            </a:fld>
            <a:endParaRPr lang="en-US"/>
          </a:p>
        </p:txBody>
      </p:sp>
    </p:spTree>
    <p:extLst>
      <p:ext uri="{BB962C8B-B14F-4D97-AF65-F5344CB8AC3E}">
        <p14:creationId xmlns:p14="http://schemas.microsoft.com/office/powerpoint/2010/main" val="346230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7A4B-4655-3B31-96E4-C4F174B33F7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E4FE412-C0D9-2B70-E037-59D183478E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D229AC-AB2D-6914-5EF9-D39A7B363B51}"/>
              </a:ext>
            </a:extLst>
          </p:cNvPr>
          <p:cNvSpPr>
            <a:spLocks noGrp="1"/>
          </p:cNvSpPr>
          <p:nvPr>
            <p:ph type="dt" sz="half" idx="10"/>
          </p:nvPr>
        </p:nvSpPr>
        <p:spPr/>
        <p:txBody>
          <a:bodyPr/>
          <a:lstStyle/>
          <a:p>
            <a:fld id="{41366F37-E97C-7541-99FC-C1B6BC7697CE}" type="datetimeFigureOut">
              <a:rPr lang="en-US" smtClean="0"/>
              <a:t>11/15/2025</a:t>
            </a:fld>
            <a:endParaRPr lang="en-US"/>
          </a:p>
        </p:txBody>
      </p:sp>
      <p:sp>
        <p:nvSpPr>
          <p:cNvPr id="5" name="Footer Placeholder 4">
            <a:extLst>
              <a:ext uri="{FF2B5EF4-FFF2-40B4-BE49-F238E27FC236}">
                <a16:creationId xmlns:a16="http://schemas.microsoft.com/office/drawing/2014/main" id="{B6C05CAC-37B6-826E-B297-1A19A25B0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6D0CE-4D7D-C78E-ED22-2C0BB8E37188}"/>
              </a:ext>
            </a:extLst>
          </p:cNvPr>
          <p:cNvSpPr>
            <a:spLocks noGrp="1"/>
          </p:cNvSpPr>
          <p:nvPr>
            <p:ph type="sldNum" sz="quarter" idx="12"/>
          </p:nvPr>
        </p:nvSpPr>
        <p:spPr/>
        <p:txBody>
          <a:bodyPr/>
          <a:lstStyle/>
          <a:p>
            <a:fld id="{7F6F6A35-83CF-7249-A3E8-BA033866FFC3}" type="slidenum">
              <a:rPr lang="en-US" smtClean="0"/>
              <a:t>‹#›</a:t>
            </a:fld>
            <a:endParaRPr lang="en-US"/>
          </a:p>
        </p:txBody>
      </p:sp>
    </p:spTree>
    <p:extLst>
      <p:ext uri="{BB962C8B-B14F-4D97-AF65-F5344CB8AC3E}">
        <p14:creationId xmlns:p14="http://schemas.microsoft.com/office/powerpoint/2010/main" val="3930341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94BEC-6930-60BF-B05B-A943E40D49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5CDBBC-5693-8019-E774-5A85AF1785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B314025-62D8-4AC1-56E1-7472A017693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2CD6C04-EACB-D393-63E8-7BD1AF567D81}"/>
              </a:ext>
            </a:extLst>
          </p:cNvPr>
          <p:cNvSpPr>
            <a:spLocks noGrp="1"/>
          </p:cNvSpPr>
          <p:nvPr>
            <p:ph type="dt" sz="half" idx="10"/>
          </p:nvPr>
        </p:nvSpPr>
        <p:spPr/>
        <p:txBody>
          <a:bodyPr/>
          <a:lstStyle/>
          <a:p>
            <a:fld id="{41366F37-E97C-7541-99FC-C1B6BC7697CE}" type="datetimeFigureOut">
              <a:rPr lang="en-US" smtClean="0"/>
              <a:t>11/15/2025</a:t>
            </a:fld>
            <a:endParaRPr lang="en-US"/>
          </a:p>
        </p:txBody>
      </p:sp>
      <p:sp>
        <p:nvSpPr>
          <p:cNvPr id="6" name="Footer Placeholder 5">
            <a:extLst>
              <a:ext uri="{FF2B5EF4-FFF2-40B4-BE49-F238E27FC236}">
                <a16:creationId xmlns:a16="http://schemas.microsoft.com/office/drawing/2014/main" id="{51E5D964-CAA7-6070-820A-4F7D2FB46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5CEB60-1542-0C0D-ABC9-CE0B6ABEF983}"/>
              </a:ext>
            </a:extLst>
          </p:cNvPr>
          <p:cNvSpPr>
            <a:spLocks noGrp="1"/>
          </p:cNvSpPr>
          <p:nvPr>
            <p:ph type="sldNum" sz="quarter" idx="12"/>
          </p:nvPr>
        </p:nvSpPr>
        <p:spPr/>
        <p:txBody>
          <a:bodyPr/>
          <a:lstStyle/>
          <a:p>
            <a:fld id="{7F6F6A35-83CF-7249-A3E8-BA033866FFC3}" type="slidenum">
              <a:rPr lang="en-US" smtClean="0"/>
              <a:t>‹#›</a:t>
            </a:fld>
            <a:endParaRPr lang="en-US"/>
          </a:p>
        </p:txBody>
      </p:sp>
    </p:spTree>
    <p:extLst>
      <p:ext uri="{BB962C8B-B14F-4D97-AF65-F5344CB8AC3E}">
        <p14:creationId xmlns:p14="http://schemas.microsoft.com/office/powerpoint/2010/main" val="73291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79DE-C311-FA64-7DB4-B8E82E27354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D2F3E8-E1EC-F405-D735-DDE0E969B7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635C9D3-88AB-4F0E-4AAE-DDD4405208C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7D10C90-40CA-1609-AB25-71C9B8E270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CF5E147-5C3D-EC14-5A73-9968CD05A63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E0453BD-0C76-B92F-6410-BC9DA93BDB7B}"/>
              </a:ext>
            </a:extLst>
          </p:cNvPr>
          <p:cNvSpPr>
            <a:spLocks noGrp="1"/>
          </p:cNvSpPr>
          <p:nvPr>
            <p:ph type="dt" sz="half" idx="10"/>
          </p:nvPr>
        </p:nvSpPr>
        <p:spPr/>
        <p:txBody>
          <a:bodyPr/>
          <a:lstStyle/>
          <a:p>
            <a:fld id="{41366F37-E97C-7541-99FC-C1B6BC7697CE}" type="datetimeFigureOut">
              <a:rPr lang="en-US" smtClean="0"/>
              <a:t>11/15/2025</a:t>
            </a:fld>
            <a:endParaRPr lang="en-US"/>
          </a:p>
        </p:txBody>
      </p:sp>
      <p:sp>
        <p:nvSpPr>
          <p:cNvPr id="8" name="Footer Placeholder 7">
            <a:extLst>
              <a:ext uri="{FF2B5EF4-FFF2-40B4-BE49-F238E27FC236}">
                <a16:creationId xmlns:a16="http://schemas.microsoft.com/office/drawing/2014/main" id="{6D9A46CC-29DE-7933-BCE0-2D9C3329AB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73B6F2-5688-E5CF-AF19-2DC5B4AB9D5D}"/>
              </a:ext>
            </a:extLst>
          </p:cNvPr>
          <p:cNvSpPr>
            <a:spLocks noGrp="1"/>
          </p:cNvSpPr>
          <p:nvPr>
            <p:ph type="sldNum" sz="quarter" idx="12"/>
          </p:nvPr>
        </p:nvSpPr>
        <p:spPr/>
        <p:txBody>
          <a:bodyPr/>
          <a:lstStyle/>
          <a:p>
            <a:fld id="{7F6F6A35-83CF-7249-A3E8-BA033866FFC3}" type="slidenum">
              <a:rPr lang="en-US" smtClean="0"/>
              <a:t>‹#›</a:t>
            </a:fld>
            <a:endParaRPr lang="en-US"/>
          </a:p>
        </p:txBody>
      </p:sp>
    </p:spTree>
    <p:extLst>
      <p:ext uri="{BB962C8B-B14F-4D97-AF65-F5344CB8AC3E}">
        <p14:creationId xmlns:p14="http://schemas.microsoft.com/office/powerpoint/2010/main" val="18431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F9E4-B90F-1CF2-CB60-FF5EAF7284C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70A6010-D9D5-745E-1D96-861C897880B6}"/>
              </a:ext>
            </a:extLst>
          </p:cNvPr>
          <p:cNvSpPr>
            <a:spLocks noGrp="1"/>
          </p:cNvSpPr>
          <p:nvPr>
            <p:ph type="dt" sz="half" idx="10"/>
          </p:nvPr>
        </p:nvSpPr>
        <p:spPr/>
        <p:txBody>
          <a:bodyPr/>
          <a:lstStyle/>
          <a:p>
            <a:fld id="{41366F37-E97C-7541-99FC-C1B6BC7697CE}" type="datetimeFigureOut">
              <a:rPr lang="en-US" smtClean="0"/>
              <a:t>11/15/2025</a:t>
            </a:fld>
            <a:endParaRPr lang="en-US"/>
          </a:p>
        </p:txBody>
      </p:sp>
      <p:sp>
        <p:nvSpPr>
          <p:cNvPr id="4" name="Footer Placeholder 3">
            <a:extLst>
              <a:ext uri="{FF2B5EF4-FFF2-40B4-BE49-F238E27FC236}">
                <a16:creationId xmlns:a16="http://schemas.microsoft.com/office/drawing/2014/main" id="{1BBB67A5-3313-5D7E-CAA1-E4DCD6FBD9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EE8DB-D7DC-EA6A-2F78-8C371D0FFEEE}"/>
              </a:ext>
            </a:extLst>
          </p:cNvPr>
          <p:cNvSpPr>
            <a:spLocks noGrp="1"/>
          </p:cNvSpPr>
          <p:nvPr>
            <p:ph type="sldNum" sz="quarter" idx="12"/>
          </p:nvPr>
        </p:nvSpPr>
        <p:spPr/>
        <p:txBody>
          <a:bodyPr/>
          <a:lstStyle/>
          <a:p>
            <a:fld id="{7F6F6A35-83CF-7249-A3E8-BA033866FFC3}" type="slidenum">
              <a:rPr lang="en-US" smtClean="0"/>
              <a:t>‹#›</a:t>
            </a:fld>
            <a:endParaRPr lang="en-US"/>
          </a:p>
        </p:txBody>
      </p:sp>
    </p:spTree>
    <p:extLst>
      <p:ext uri="{BB962C8B-B14F-4D97-AF65-F5344CB8AC3E}">
        <p14:creationId xmlns:p14="http://schemas.microsoft.com/office/powerpoint/2010/main" val="3268138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E36F0-694C-A600-9529-9AFDD7AED9C1}"/>
              </a:ext>
            </a:extLst>
          </p:cNvPr>
          <p:cNvSpPr>
            <a:spLocks noGrp="1"/>
          </p:cNvSpPr>
          <p:nvPr>
            <p:ph type="dt" sz="half" idx="10"/>
          </p:nvPr>
        </p:nvSpPr>
        <p:spPr/>
        <p:txBody>
          <a:bodyPr/>
          <a:lstStyle/>
          <a:p>
            <a:fld id="{41366F37-E97C-7541-99FC-C1B6BC7697CE}" type="datetimeFigureOut">
              <a:rPr lang="en-US" smtClean="0"/>
              <a:t>11/15/2025</a:t>
            </a:fld>
            <a:endParaRPr lang="en-US"/>
          </a:p>
        </p:txBody>
      </p:sp>
      <p:sp>
        <p:nvSpPr>
          <p:cNvPr id="3" name="Footer Placeholder 2">
            <a:extLst>
              <a:ext uri="{FF2B5EF4-FFF2-40B4-BE49-F238E27FC236}">
                <a16:creationId xmlns:a16="http://schemas.microsoft.com/office/drawing/2014/main" id="{E820582F-E5BB-B35A-C1B2-94F80B346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019CE-4660-4CB2-6A41-FDF62CE18579}"/>
              </a:ext>
            </a:extLst>
          </p:cNvPr>
          <p:cNvSpPr>
            <a:spLocks noGrp="1"/>
          </p:cNvSpPr>
          <p:nvPr>
            <p:ph type="sldNum" sz="quarter" idx="12"/>
          </p:nvPr>
        </p:nvSpPr>
        <p:spPr/>
        <p:txBody>
          <a:bodyPr/>
          <a:lstStyle/>
          <a:p>
            <a:fld id="{7F6F6A35-83CF-7249-A3E8-BA033866FFC3}" type="slidenum">
              <a:rPr lang="en-US" smtClean="0"/>
              <a:t>‹#›</a:t>
            </a:fld>
            <a:endParaRPr lang="en-US"/>
          </a:p>
        </p:txBody>
      </p:sp>
    </p:spTree>
    <p:extLst>
      <p:ext uri="{BB962C8B-B14F-4D97-AF65-F5344CB8AC3E}">
        <p14:creationId xmlns:p14="http://schemas.microsoft.com/office/powerpoint/2010/main" val="2115389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7B23-05A8-BD7A-343D-5AE572D5502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86069B-A4F6-DD5F-4FE3-CB2F94337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C58488E-8883-F20F-3DD0-6BAF638482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13A3A1B-1DC5-683E-BC23-59F16A8B6E76}"/>
              </a:ext>
            </a:extLst>
          </p:cNvPr>
          <p:cNvSpPr>
            <a:spLocks noGrp="1"/>
          </p:cNvSpPr>
          <p:nvPr>
            <p:ph type="dt" sz="half" idx="10"/>
          </p:nvPr>
        </p:nvSpPr>
        <p:spPr/>
        <p:txBody>
          <a:bodyPr/>
          <a:lstStyle/>
          <a:p>
            <a:fld id="{41366F37-E97C-7541-99FC-C1B6BC7697CE}" type="datetimeFigureOut">
              <a:rPr lang="en-US" smtClean="0"/>
              <a:t>11/15/2025</a:t>
            </a:fld>
            <a:endParaRPr lang="en-US"/>
          </a:p>
        </p:txBody>
      </p:sp>
      <p:sp>
        <p:nvSpPr>
          <p:cNvPr id="6" name="Footer Placeholder 5">
            <a:extLst>
              <a:ext uri="{FF2B5EF4-FFF2-40B4-BE49-F238E27FC236}">
                <a16:creationId xmlns:a16="http://schemas.microsoft.com/office/drawing/2014/main" id="{FFBB3F13-544A-77F1-96BF-FE063393B3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2FC3E-4235-3041-9E93-BFDB1F7A8FB0}"/>
              </a:ext>
            </a:extLst>
          </p:cNvPr>
          <p:cNvSpPr>
            <a:spLocks noGrp="1"/>
          </p:cNvSpPr>
          <p:nvPr>
            <p:ph type="sldNum" sz="quarter" idx="12"/>
          </p:nvPr>
        </p:nvSpPr>
        <p:spPr/>
        <p:txBody>
          <a:bodyPr/>
          <a:lstStyle/>
          <a:p>
            <a:fld id="{7F6F6A35-83CF-7249-A3E8-BA033866FFC3}" type="slidenum">
              <a:rPr lang="en-US" smtClean="0"/>
              <a:t>‹#›</a:t>
            </a:fld>
            <a:endParaRPr lang="en-US"/>
          </a:p>
        </p:txBody>
      </p:sp>
    </p:spTree>
    <p:extLst>
      <p:ext uri="{BB962C8B-B14F-4D97-AF65-F5344CB8AC3E}">
        <p14:creationId xmlns:p14="http://schemas.microsoft.com/office/powerpoint/2010/main" val="366600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55825-AD3D-DFEE-A767-6FE46D42F7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022EFBB-75CC-068A-17F9-C6BA1BAD19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CFDFF2-250E-9983-68E7-75814FB77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FBED9B-932F-9FDB-7DDB-D35E750FCDB6}"/>
              </a:ext>
            </a:extLst>
          </p:cNvPr>
          <p:cNvSpPr>
            <a:spLocks noGrp="1"/>
          </p:cNvSpPr>
          <p:nvPr>
            <p:ph type="dt" sz="half" idx="10"/>
          </p:nvPr>
        </p:nvSpPr>
        <p:spPr/>
        <p:txBody>
          <a:bodyPr/>
          <a:lstStyle/>
          <a:p>
            <a:fld id="{41366F37-E97C-7541-99FC-C1B6BC7697CE}" type="datetimeFigureOut">
              <a:rPr lang="en-US" smtClean="0"/>
              <a:t>11/15/2025</a:t>
            </a:fld>
            <a:endParaRPr lang="en-US"/>
          </a:p>
        </p:txBody>
      </p:sp>
      <p:sp>
        <p:nvSpPr>
          <p:cNvPr id="6" name="Footer Placeholder 5">
            <a:extLst>
              <a:ext uri="{FF2B5EF4-FFF2-40B4-BE49-F238E27FC236}">
                <a16:creationId xmlns:a16="http://schemas.microsoft.com/office/drawing/2014/main" id="{8D3DBD13-75C0-ABD2-4514-0596147D7C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E8B045-E639-4A88-31BC-C277D4BCE662}"/>
              </a:ext>
            </a:extLst>
          </p:cNvPr>
          <p:cNvSpPr>
            <a:spLocks noGrp="1"/>
          </p:cNvSpPr>
          <p:nvPr>
            <p:ph type="sldNum" sz="quarter" idx="12"/>
          </p:nvPr>
        </p:nvSpPr>
        <p:spPr/>
        <p:txBody>
          <a:bodyPr/>
          <a:lstStyle/>
          <a:p>
            <a:fld id="{7F6F6A35-83CF-7249-A3E8-BA033866FFC3}" type="slidenum">
              <a:rPr lang="en-US" smtClean="0"/>
              <a:t>‹#›</a:t>
            </a:fld>
            <a:endParaRPr lang="en-US"/>
          </a:p>
        </p:txBody>
      </p:sp>
    </p:spTree>
    <p:extLst>
      <p:ext uri="{BB962C8B-B14F-4D97-AF65-F5344CB8AC3E}">
        <p14:creationId xmlns:p14="http://schemas.microsoft.com/office/powerpoint/2010/main" val="2358384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DA029B-D784-8843-6B4E-F3FF6EC39F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970AC56-41E8-1ABF-9730-74027E01B3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9B97C5-51C3-CF43-41DA-3D64F38D08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366F37-E97C-7541-99FC-C1B6BC7697CE}" type="datetimeFigureOut">
              <a:rPr lang="en-US" smtClean="0"/>
              <a:t>11/15/2025</a:t>
            </a:fld>
            <a:endParaRPr lang="en-US"/>
          </a:p>
        </p:txBody>
      </p:sp>
      <p:sp>
        <p:nvSpPr>
          <p:cNvPr id="5" name="Footer Placeholder 4">
            <a:extLst>
              <a:ext uri="{FF2B5EF4-FFF2-40B4-BE49-F238E27FC236}">
                <a16:creationId xmlns:a16="http://schemas.microsoft.com/office/drawing/2014/main" id="{74B527C3-05F0-3ABE-2926-42AA46B1BB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2703779-EF9E-53E1-BE10-9E2AFD1C8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6F6A35-83CF-7249-A3E8-BA033866FFC3}" type="slidenum">
              <a:rPr lang="en-US" smtClean="0"/>
              <a:t>‹#›</a:t>
            </a:fld>
            <a:endParaRPr lang="en-US"/>
          </a:p>
        </p:txBody>
      </p:sp>
    </p:spTree>
    <p:extLst>
      <p:ext uri="{BB962C8B-B14F-4D97-AF65-F5344CB8AC3E}">
        <p14:creationId xmlns:p14="http://schemas.microsoft.com/office/powerpoint/2010/main" val="624308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jpg"/><Relationship Id="rId3" Type="http://schemas.openxmlformats.org/officeDocument/2006/relationships/image" Target="../media/image58.emf"/><Relationship Id="rId7" Type="http://schemas.openxmlformats.org/officeDocument/2006/relationships/image" Target="../media/image61.png"/><Relationship Id="rId12" Type="http://schemas.openxmlformats.org/officeDocument/2006/relationships/image" Target="../media/image66.jp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70.jp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jpg"/><Relationship Id="rId5" Type="http://schemas.openxmlformats.org/officeDocument/2006/relationships/image" Target="../media/image59.png"/><Relationship Id="rId15" Type="http://schemas.openxmlformats.org/officeDocument/2006/relationships/image" Target="../media/image69.jpg"/><Relationship Id="rId10" Type="http://schemas.openxmlformats.org/officeDocument/2006/relationships/image" Target="../media/image64.png"/><Relationship Id="rId4" Type="http://schemas.openxmlformats.org/officeDocument/2006/relationships/image" Target="../media/image19.emf"/><Relationship Id="rId9" Type="http://schemas.openxmlformats.org/officeDocument/2006/relationships/image" Target="../media/image63.png"/><Relationship Id="rId14" Type="http://schemas.openxmlformats.org/officeDocument/2006/relationships/image" Target="../media/image68.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74.png"/><Relationship Id="rId4" Type="http://schemas.openxmlformats.org/officeDocument/2006/relationships/image" Target="../media/image73.jpg"/></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jpeg"/><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5.png"/><Relationship Id="rId9" Type="http://schemas.microsoft.com/office/2007/relationships/hdphoto" Target="../media/hdphoto1.wdp"/><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94.png"/><Relationship Id="rId4" Type="http://schemas.openxmlformats.org/officeDocument/2006/relationships/image" Target="../media/image93.jp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95.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20.png"/><Relationship Id="rId3" Type="http://schemas.openxmlformats.org/officeDocument/2006/relationships/image" Target="../media/image84.jpe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14.xml"/><Relationship Id="rId16"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jpe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png"/><Relationship Id="rId14" Type="http://schemas.openxmlformats.org/officeDocument/2006/relationships/image" Target="../media/image106.png"/></Relationships>
</file>

<file path=ppt/slides/_rels/slide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11.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13.jpeg"/><Relationship Id="rId4" Type="http://schemas.openxmlformats.org/officeDocument/2006/relationships/image" Target="../media/image1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30.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2.jpeg"/><Relationship Id="rId7" Type="http://schemas.openxmlformats.org/officeDocument/2006/relationships/image" Target="../media/image125.png"/><Relationship Id="rId2" Type="http://schemas.openxmlformats.org/officeDocument/2006/relationships/image" Target="../media/image121.jpe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jpeg"/><Relationship Id="rId7" Type="http://schemas.openxmlformats.org/officeDocument/2006/relationships/image" Target="../media/image132.jpeg"/><Relationship Id="rId12" Type="http://schemas.openxmlformats.org/officeDocument/2006/relationships/image" Target="../media/image137.png"/><Relationship Id="rId2" Type="http://schemas.openxmlformats.org/officeDocument/2006/relationships/image" Target="../media/image127.jpeg"/><Relationship Id="rId1" Type="http://schemas.openxmlformats.org/officeDocument/2006/relationships/slideLayout" Target="../slideLayouts/slideLayout12.xml"/><Relationship Id="rId6" Type="http://schemas.openxmlformats.org/officeDocument/2006/relationships/image" Target="../media/image131.jpeg"/><Relationship Id="rId11" Type="http://schemas.openxmlformats.org/officeDocument/2006/relationships/image" Target="../media/image136.png"/><Relationship Id="rId5" Type="http://schemas.openxmlformats.org/officeDocument/2006/relationships/image" Target="../media/image130.jpeg"/><Relationship Id="rId15" Type="http://schemas.openxmlformats.org/officeDocument/2006/relationships/image" Target="../media/image85.png"/><Relationship Id="rId10" Type="http://schemas.openxmlformats.org/officeDocument/2006/relationships/image" Target="../media/image135.png"/><Relationship Id="rId4" Type="http://schemas.openxmlformats.org/officeDocument/2006/relationships/image" Target="../media/image129.jpeg"/><Relationship Id="rId9" Type="http://schemas.openxmlformats.org/officeDocument/2006/relationships/image" Target="../media/image134.png"/><Relationship Id="rId14" Type="http://schemas.openxmlformats.org/officeDocument/2006/relationships/image" Target="../media/image139.png"/></Relationships>
</file>

<file path=ppt/slides/_rels/slide32.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85.png"/><Relationship Id="rId3" Type="http://schemas.openxmlformats.org/officeDocument/2006/relationships/image" Target="../media/image141.png"/><Relationship Id="rId7" Type="http://schemas.openxmlformats.org/officeDocument/2006/relationships/image" Target="../media/image144.png"/><Relationship Id="rId12" Type="http://schemas.openxmlformats.org/officeDocument/2006/relationships/image" Target="../media/image148.jpe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43.png"/><Relationship Id="rId11" Type="http://schemas.openxmlformats.org/officeDocument/2006/relationships/image" Target="../media/image147.jpeg"/><Relationship Id="rId5" Type="http://schemas.openxmlformats.org/officeDocument/2006/relationships/image" Target="../media/image142.png"/><Relationship Id="rId10" Type="http://schemas.openxmlformats.org/officeDocument/2006/relationships/image" Target="../media/image146.jpeg"/><Relationship Id="rId4" Type="http://schemas.microsoft.com/office/2007/relationships/hdphoto" Target="../media/hdphoto8.wdp"/><Relationship Id="rId9" Type="http://schemas.microsoft.com/office/2007/relationships/hdphoto" Target="../media/hdphoto9.wdp"/></Relationships>
</file>

<file path=ppt/slides/_rels/slide33.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50.jpeg"/><Relationship Id="rId7" Type="http://schemas.microsoft.com/office/2007/relationships/hdphoto" Target="../media/hdphoto10.wdp"/><Relationship Id="rId12" Type="http://schemas.openxmlformats.org/officeDocument/2006/relationships/image" Target="../media/image85.png"/><Relationship Id="rId2" Type="http://schemas.openxmlformats.org/officeDocument/2006/relationships/image" Target="../media/image149.jpeg"/><Relationship Id="rId1" Type="http://schemas.openxmlformats.org/officeDocument/2006/relationships/slideLayout" Target="../slideLayouts/slideLayout12.xml"/><Relationship Id="rId6" Type="http://schemas.openxmlformats.org/officeDocument/2006/relationships/image" Target="../media/image153.png"/><Relationship Id="rId11" Type="http://schemas.openxmlformats.org/officeDocument/2006/relationships/image" Target="../media/image157.jpeg"/><Relationship Id="rId5" Type="http://schemas.openxmlformats.org/officeDocument/2006/relationships/image" Target="../media/image152.jpeg"/><Relationship Id="rId10" Type="http://schemas.openxmlformats.org/officeDocument/2006/relationships/image" Target="../media/image156.jpeg"/><Relationship Id="rId4" Type="http://schemas.openxmlformats.org/officeDocument/2006/relationships/image" Target="../media/image151.jpeg"/><Relationship Id="rId9" Type="http://schemas.openxmlformats.org/officeDocument/2006/relationships/image" Target="../media/image155.jpeg"/></Relationships>
</file>

<file path=ppt/slides/_rels/slide34.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169.jpeg"/><Relationship Id="rId18" Type="http://schemas.openxmlformats.org/officeDocument/2006/relationships/image" Target="../media/image174.jpeg"/><Relationship Id="rId3" Type="http://schemas.openxmlformats.org/officeDocument/2006/relationships/image" Target="../media/image159.jpeg"/><Relationship Id="rId7" Type="http://schemas.openxmlformats.org/officeDocument/2006/relationships/image" Target="../media/image163.jpeg"/><Relationship Id="rId12" Type="http://schemas.openxmlformats.org/officeDocument/2006/relationships/image" Target="../media/image168.jpeg"/><Relationship Id="rId17" Type="http://schemas.openxmlformats.org/officeDocument/2006/relationships/image" Target="../media/image173.jpeg"/><Relationship Id="rId2" Type="http://schemas.openxmlformats.org/officeDocument/2006/relationships/image" Target="../media/image158.jpeg"/><Relationship Id="rId16" Type="http://schemas.openxmlformats.org/officeDocument/2006/relationships/image" Target="../media/image172.jpeg"/><Relationship Id="rId1" Type="http://schemas.openxmlformats.org/officeDocument/2006/relationships/slideLayout" Target="../slideLayouts/slideLayout12.xml"/><Relationship Id="rId6" Type="http://schemas.openxmlformats.org/officeDocument/2006/relationships/image" Target="../media/image162.jpeg"/><Relationship Id="rId11" Type="http://schemas.openxmlformats.org/officeDocument/2006/relationships/image" Target="../media/image167.jpeg"/><Relationship Id="rId5" Type="http://schemas.openxmlformats.org/officeDocument/2006/relationships/image" Target="../media/image161.jpeg"/><Relationship Id="rId15" Type="http://schemas.openxmlformats.org/officeDocument/2006/relationships/image" Target="../media/image171.jpeg"/><Relationship Id="rId10" Type="http://schemas.openxmlformats.org/officeDocument/2006/relationships/image" Target="../media/image166.jpeg"/><Relationship Id="rId19" Type="http://schemas.openxmlformats.org/officeDocument/2006/relationships/image" Target="../media/image85.png"/><Relationship Id="rId4" Type="http://schemas.openxmlformats.org/officeDocument/2006/relationships/image" Target="../media/image160.jpeg"/><Relationship Id="rId9" Type="http://schemas.openxmlformats.org/officeDocument/2006/relationships/image" Target="../media/image165.jpeg"/><Relationship Id="rId14" Type="http://schemas.openxmlformats.org/officeDocument/2006/relationships/image" Target="../media/image170.jpeg"/></Relationships>
</file>

<file path=ppt/slides/_rels/slide35.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85.png"/><Relationship Id="rId2" Type="http://schemas.openxmlformats.org/officeDocument/2006/relationships/image" Target="../media/image175.png"/><Relationship Id="rId1" Type="http://schemas.openxmlformats.org/officeDocument/2006/relationships/slideLayout" Target="../slideLayouts/slideLayout1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36.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182.emf"/><Relationship Id="rId4" Type="http://schemas.openxmlformats.org/officeDocument/2006/relationships/image" Target="../media/image181.emf"/></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4.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6.wdp"/><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18" Type="http://schemas.openxmlformats.org/officeDocument/2006/relationships/image" Target="../media/image48.jpeg"/><Relationship Id="rId3" Type="http://schemas.openxmlformats.org/officeDocument/2006/relationships/image" Target="../media/image34.tif"/><Relationship Id="rId7" Type="http://schemas.openxmlformats.org/officeDocument/2006/relationships/image" Target="../media/image37.png"/><Relationship Id="rId12" Type="http://schemas.openxmlformats.org/officeDocument/2006/relationships/image" Target="../media/image42.jpeg"/><Relationship Id="rId17" Type="http://schemas.openxmlformats.org/officeDocument/2006/relationships/image" Target="../media/image47.jpeg"/><Relationship Id="rId2" Type="http://schemas.openxmlformats.org/officeDocument/2006/relationships/image" Target="../media/image33.tif"/><Relationship Id="rId16"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hyperlink" Target="https://web.whatsapp.com/send?phone=919573910808" TargetMode="External"/><Relationship Id="rId15" Type="http://schemas.openxmlformats.org/officeDocument/2006/relationships/image" Target="../media/image45.jpeg"/><Relationship Id="rId10" Type="http://schemas.openxmlformats.org/officeDocument/2006/relationships/image" Target="../media/image40.jpeg"/><Relationship Id="rId19" Type="http://schemas.openxmlformats.org/officeDocument/2006/relationships/image" Target="../media/image20.png"/><Relationship Id="rId4" Type="http://schemas.openxmlformats.org/officeDocument/2006/relationships/image" Target="../media/image35.tif"/><Relationship Id="rId9" Type="http://schemas.openxmlformats.org/officeDocument/2006/relationships/image" Target="../media/image39.png"/><Relationship Id="rId14"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20.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lue background with circles and dots&#10;&#10;AI-generated content may be incorrect.">
            <a:extLst>
              <a:ext uri="{FF2B5EF4-FFF2-40B4-BE49-F238E27FC236}">
                <a16:creationId xmlns:a16="http://schemas.microsoft.com/office/drawing/2014/main" id="{01D812A2-7DD8-8FD1-9F3A-F4AF3A603B06}"/>
              </a:ext>
            </a:extLst>
          </p:cNvPr>
          <p:cNvPicPr>
            <a:picLocks noChangeAspect="1"/>
          </p:cNvPicPr>
          <p:nvPr/>
        </p:nvPicPr>
        <p:blipFill>
          <a:blip r:embed="rId3"/>
          <a:srcRect l="17710" t="17485" r="-36" b="17485"/>
          <a:stretch/>
        </p:blipFill>
        <p:spPr>
          <a:xfrm>
            <a:off x="0" y="0"/>
            <a:ext cx="12192000" cy="6858000"/>
          </a:xfrm>
          <a:prstGeom prst="rect">
            <a:avLst/>
          </a:prstGeom>
        </p:spPr>
      </p:pic>
      <p:sp>
        <p:nvSpPr>
          <p:cNvPr id="19" name="TextBox 18">
            <a:extLst>
              <a:ext uri="{FF2B5EF4-FFF2-40B4-BE49-F238E27FC236}">
                <a16:creationId xmlns:a16="http://schemas.microsoft.com/office/drawing/2014/main" id="{5030051C-C0ED-058B-33F7-59DF3F3C148D}"/>
              </a:ext>
            </a:extLst>
          </p:cNvPr>
          <p:cNvSpPr txBox="1"/>
          <p:nvPr/>
        </p:nvSpPr>
        <p:spPr>
          <a:xfrm>
            <a:off x="8373980" y="5775158"/>
            <a:ext cx="3693694" cy="677108"/>
          </a:xfrm>
          <a:prstGeom prst="rect">
            <a:avLst/>
          </a:prstGeom>
          <a:noFill/>
        </p:spPr>
        <p:txBody>
          <a:bodyPr wrap="square" rtlCol="0">
            <a:spAutoFit/>
          </a:bodyPr>
          <a:lstStyle/>
          <a:p>
            <a:pPr algn="r"/>
            <a:r>
              <a:rPr lang="en-US" sz="2000" b="1" dirty="0">
                <a:solidFill>
                  <a:srgbClr val="109BC7"/>
                </a:solidFill>
                <a:latin typeface="Trebuchet MS" panose="020B0603020202020204" pitchFamily="34" charset="0"/>
              </a:rPr>
              <a:t>Over 3 Decades </a:t>
            </a:r>
          </a:p>
          <a:p>
            <a:pPr algn="r"/>
            <a:r>
              <a:rPr lang="en-US" dirty="0">
                <a:solidFill>
                  <a:srgbClr val="109BC7"/>
                </a:solidFill>
                <a:latin typeface="Trebuchet MS" panose="020B0603020202020204" pitchFamily="34" charset="0"/>
              </a:rPr>
              <a:t>of Excellence in Refrigeration</a:t>
            </a:r>
          </a:p>
        </p:txBody>
      </p:sp>
      <p:sp>
        <p:nvSpPr>
          <p:cNvPr id="2" name="Freeform 19">
            <a:extLst>
              <a:ext uri="{FF2B5EF4-FFF2-40B4-BE49-F238E27FC236}">
                <a16:creationId xmlns:a16="http://schemas.microsoft.com/office/drawing/2014/main" id="{6B5A76B9-6C5A-B157-B792-0288F59F3413}"/>
              </a:ext>
            </a:extLst>
          </p:cNvPr>
          <p:cNvSpPr/>
          <p:nvPr/>
        </p:nvSpPr>
        <p:spPr>
          <a:xfrm>
            <a:off x="3535141" y="2791326"/>
            <a:ext cx="5620891" cy="1979196"/>
          </a:xfrm>
          <a:custGeom>
            <a:avLst/>
            <a:gdLst/>
            <a:ahLst/>
            <a:cxnLst/>
            <a:rect l="l" t="t" r="r" b="b"/>
            <a:pathLst>
              <a:path w="2132664" h="398079">
                <a:moveTo>
                  <a:pt x="0" y="0"/>
                </a:moveTo>
                <a:lnTo>
                  <a:pt x="2132664" y="0"/>
                </a:lnTo>
                <a:lnTo>
                  <a:pt x="2132664" y="398078"/>
                </a:lnTo>
                <a:lnTo>
                  <a:pt x="0" y="398078"/>
                </a:lnTo>
                <a:lnTo>
                  <a:pt x="0" y="0"/>
                </a:lnTo>
                <a:close/>
              </a:path>
            </a:pathLst>
          </a:custGeom>
          <a:blipFill>
            <a:blip r:embed="rId4"/>
            <a:stretch>
              <a:fillRect t="-1" b="21665"/>
            </a:stretch>
          </a:blipFill>
        </p:spPr>
      </p:sp>
    </p:spTree>
    <p:extLst>
      <p:ext uri="{BB962C8B-B14F-4D97-AF65-F5344CB8AC3E}">
        <p14:creationId xmlns:p14="http://schemas.microsoft.com/office/powerpoint/2010/main" val="315945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2CA83-D5D8-3FC1-2F09-8CA1AC9B1E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622B0B-87CF-E0A6-F00C-E22304F90583}"/>
              </a:ext>
            </a:extLst>
          </p:cNvPr>
          <p:cNvPicPr>
            <a:picLocks noChangeAspect="1"/>
          </p:cNvPicPr>
          <p:nvPr/>
        </p:nvPicPr>
        <p:blipFill>
          <a:blip r:embed="rId3">
            <a:alphaModFix amt="20000"/>
            <a:duotone>
              <a:prstClr val="black"/>
              <a:schemeClr val="accent1">
                <a:tint val="45000"/>
                <a:satMod val="400000"/>
              </a:schemeClr>
            </a:duotone>
          </a:blip>
          <a:stretch>
            <a:fillRect/>
          </a:stretch>
        </p:blipFill>
        <p:spPr>
          <a:xfrm rot="2407402">
            <a:off x="224196" y="1113109"/>
            <a:ext cx="11743612" cy="11743612"/>
          </a:xfrm>
          <a:prstGeom prst="rect">
            <a:avLst/>
          </a:prstGeom>
        </p:spPr>
      </p:pic>
      <p:grpSp>
        <p:nvGrpSpPr>
          <p:cNvPr id="34" name="Group 33">
            <a:extLst>
              <a:ext uri="{FF2B5EF4-FFF2-40B4-BE49-F238E27FC236}">
                <a16:creationId xmlns:a16="http://schemas.microsoft.com/office/drawing/2014/main" id="{9E957DDD-AF9F-7AEF-1AB4-9482CA792809}"/>
              </a:ext>
            </a:extLst>
          </p:cNvPr>
          <p:cNvGrpSpPr/>
          <p:nvPr/>
        </p:nvGrpSpPr>
        <p:grpSpPr>
          <a:xfrm>
            <a:off x="78506" y="6624085"/>
            <a:ext cx="11218144" cy="147382"/>
            <a:chOff x="78506" y="6624085"/>
            <a:chExt cx="11218144" cy="147382"/>
          </a:xfrm>
        </p:grpSpPr>
        <p:pic>
          <p:nvPicPr>
            <p:cNvPr id="21" name="Picture 20">
              <a:extLst>
                <a:ext uri="{FF2B5EF4-FFF2-40B4-BE49-F238E27FC236}">
                  <a16:creationId xmlns:a16="http://schemas.microsoft.com/office/drawing/2014/main" id="{C266E455-0B6B-8BD3-F0E5-91752E0586E5}"/>
                </a:ext>
              </a:extLst>
            </p:cNvPr>
            <p:cNvPicPr>
              <a:picLocks noChangeAspect="1"/>
            </p:cNvPicPr>
            <p:nvPr/>
          </p:nvPicPr>
          <p:blipFill>
            <a:blip r:embed="rId4">
              <a:duotone>
                <a:schemeClr val="bg2">
                  <a:shade val="45000"/>
                  <a:satMod val="135000"/>
                </a:schemeClr>
                <a:prstClr val="white"/>
              </a:duotone>
              <a:alphaModFix amt="50000"/>
            </a:blip>
            <a:stretch>
              <a:fillRect/>
            </a:stretch>
          </p:blipFill>
          <p:spPr>
            <a:xfrm>
              <a:off x="78506" y="6624085"/>
              <a:ext cx="156548" cy="147382"/>
            </a:xfrm>
            <a:prstGeom prst="rect">
              <a:avLst/>
            </a:prstGeom>
          </p:spPr>
        </p:pic>
        <p:cxnSp>
          <p:nvCxnSpPr>
            <p:cNvPr id="29" name="Straight Connector 28">
              <a:extLst>
                <a:ext uri="{FF2B5EF4-FFF2-40B4-BE49-F238E27FC236}">
                  <a16:creationId xmlns:a16="http://schemas.microsoft.com/office/drawing/2014/main" id="{E2B512A5-463E-4D8D-11CF-C8EDBDB38186}"/>
                </a:ext>
              </a:extLst>
            </p:cNvPr>
            <p:cNvCxnSpPr>
              <a:cxnSpLocks/>
            </p:cNvCxnSpPr>
            <p:nvPr/>
          </p:nvCxnSpPr>
          <p:spPr>
            <a:xfrm>
              <a:off x="258093" y="6696075"/>
              <a:ext cx="11038557" cy="0"/>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F0A2F966-47A9-23D5-D33A-FDE7DCD30851}"/>
              </a:ext>
            </a:extLst>
          </p:cNvPr>
          <p:cNvSpPr txBox="1"/>
          <p:nvPr/>
        </p:nvSpPr>
        <p:spPr>
          <a:xfrm>
            <a:off x="537698" y="299185"/>
            <a:ext cx="1880643" cy="954107"/>
          </a:xfrm>
          <a:prstGeom prst="rect">
            <a:avLst/>
          </a:prstGeom>
          <a:noFill/>
        </p:spPr>
        <p:txBody>
          <a:bodyPr wrap="none" rtlCol="0">
            <a:spAutoFit/>
          </a:bodyPr>
          <a:lstStyle/>
          <a:p>
            <a:r>
              <a:rPr lang="en-US" sz="2800" b="1" dirty="0">
                <a:solidFill>
                  <a:srgbClr val="109BC7"/>
                </a:solidFill>
                <a:latin typeface="Ubuntu Light" panose="020B0304030602030204" pitchFamily="34" charset="0"/>
              </a:rPr>
              <a:t>Market</a:t>
            </a:r>
          </a:p>
          <a:p>
            <a:r>
              <a:rPr lang="en-US" sz="2800" b="1" dirty="0">
                <a:solidFill>
                  <a:srgbClr val="132649"/>
                </a:solidFill>
                <a:latin typeface="Ubuntu" panose="020B0504030602030204" pitchFamily="34" charset="0"/>
              </a:rPr>
              <a:t>Segments</a:t>
            </a:r>
          </a:p>
        </p:txBody>
      </p:sp>
      <p:sp>
        <p:nvSpPr>
          <p:cNvPr id="37" name="TextBox 36">
            <a:extLst>
              <a:ext uri="{FF2B5EF4-FFF2-40B4-BE49-F238E27FC236}">
                <a16:creationId xmlns:a16="http://schemas.microsoft.com/office/drawing/2014/main" id="{F04A48E1-A6DF-B530-F70C-438870F21A81}"/>
              </a:ext>
            </a:extLst>
          </p:cNvPr>
          <p:cNvSpPr txBox="1"/>
          <p:nvPr/>
        </p:nvSpPr>
        <p:spPr>
          <a:xfrm>
            <a:off x="13167360" y="1674796"/>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id="{3030A68D-B5E3-101E-8991-089CB4AB5A4C}"/>
              </a:ext>
            </a:extLst>
          </p:cNvPr>
          <p:cNvSpPr txBox="1"/>
          <p:nvPr/>
        </p:nvSpPr>
        <p:spPr>
          <a:xfrm>
            <a:off x="910763" y="3339296"/>
            <a:ext cx="694851" cy="301301"/>
          </a:xfrm>
          <a:prstGeom prst="rect">
            <a:avLst/>
          </a:prstGeom>
          <a:noFill/>
        </p:spPr>
        <p:txBody>
          <a:bodyPr wrap="square">
            <a:spAutoFit/>
          </a:bodyPr>
          <a:lstStyle/>
          <a:p>
            <a:pPr algn="ctr">
              <a:lnSpc>
                <a:spcPct val="150000"/>
              </a:lnSpc>
            </a:pPr>
            <a:r>
              <a:rPr lang="en-IN" sz="1050" dirty="0">
                <a:latin typeface="Ubuntu" panose="020B0504030602030204" pitchFamily="34" charset="0"/>
              </a:rPr>
              <a:t>Dairy</a:t>
            </a:r>
            <a:endParaRPr lang="en-US" sz="1050" dirty="0">
              <a:solidFill>
                <a:schemeClr val="bg1">
                  <a:lumMod val="50000"/>
                </a:schemeClr>
              </a:solidFill>
              <a:latin typeface="Ubuntu" panose="020B0504030602030204" pitchFamily="34" charset="0"/>
            </a:endParaRPr>
          </a:p>
        </p:txBody>
      </p:sp>
      <p:sp>
        <p:nvSpPr>
          <p:cNvPr id="46" name="TextBox 45">
            <a:extLst>
              <a:ext uri="{FF2B5EF4-FFF2-40B4-BE49-F238E27FC236}">
                <a16:creationId xmlns:a16="http://schemas.microsoft.com/office/drawing/2014/main" id="{191DC5F9-AD8D-BB42-600B-4D74F9B2CDDD}"/>
              </a:ext>
            </a:extLst>
          </p:cNvPr>
          <p:cNvSpPr txBox="1"/>
          <p:nvPr/>
        </p:nvSpPr>
        <p:spPr>
          <a:xfrm>
            <a:off x="2789501" y="3339296"/>
            <a:ext cx="853928" cy="301301"/>
          </a:xfrm>
          <a:prstGeom prst="rect">
            <a:avLst/>
          </a:prstGeom>
          <a:noFill/>
        </p:spPr>
        <p:txBody>
          <a:bodyPr wrap="square">
            <a:spAutoFit/>
          </a:bodyPr>
          <a:lstStyle/>
          <a:p>
            <a:pPr algn="ctr">
              <a:lnSpc>
                <a:spcPct val="150000"/>
              </a:lnSpc>
            </a:pPr>
            <a:r>
              <a:rPr lang="en-IN" sz="1050" dirty="0">
                <a:latin typeface="Ubuntu" panose="020B0504030602030204" pitchFamily="34" charset="0"/>
              </a:rPr>
              <a:t>Beverage</a:t>
            </a:r>
            <a:endParaRPr lang="en-US" sz="1050" dirty="0">
              <a:solidFill>
                <a:schemeClr val="bg1">
                  <a:lumMod val="50000"/>
                </a:schemeClr>
              </a:solidFill>
              <a:latin typeface="Ubuntu" panose="020B0504030602030204" pitchFamily="34" charset="0"/>
            </a:endParaRPr>
          </a:p>
        </p:txBody>
      </p:sp>
      <p:sp>
        <p:nvSpPr>
          <p:cNvPr id="47" name="TextBox 46">
            <a:extLst>
              <a:ext uri="{FF2B5EF4-FFF2-40B4-BE49-F238E27FC236}">
                <a16:creationId xmlns:a16="http://schemas.microsoft.com/office/drawing/2014/main" id="{A05A1C01-AC6A-E017-1C62-787D39A3CEE9}"/>
              </a:ext>
            </a:extLst>
          </p:cNvPr>
          <p:cNvSpPr txBox="1"/>
          <p:nvPr/>
        </p:nvSpPr>
        <p:spPr>
          <a:xfrm>
            <a:off x="4679420" y="3343018"/>
            <a:ext cx="916752" cy="301301"/>
          </a:xfrm>
          <a:prstGeom prst="rect">
            <a:avLst/>
          </a:prstGeom>
          <a:noFill/>
        </p:spPr>
        <p:txBody>
          <a:bodyPr wrap="square">
            <a:spAutoFit/>
          </a:bodyPr>
          <a:lstStyle/>
          <a:p>
            <a:pPr algn="ctr">
              <a:lnSpc>
                <a:spcPct val="150000"/>
              </a:lnSpc>
            </a:pPr>
            <a:r>
              <a:rPr lang="en-IN" sz="1050" dirty="0">
                <a:latin typeface="Ubuntu" panose="020B0504030602030204" pitchFamily="34" charset="0"/>
              </a:rPr>
              <a:t>Hospitality</a:t>
            </a:r>
            <a:endParaRPr lang="en-US" sz="1050" dirty="0">
              <a:solidFill>
                <a:schemeClr val="bg1">
                  <a:lumMod val="50000"/>
                </a:schemeClr>
              </a:solidFill>
              <a:latin typeface="Ubuntu" panose="020B0504030602030204" pitchFamily="34" charset="0"/>
            </a:endParaRPr>
          </a:p>
        </p:txBody>
      </p:sp>
      <p:sp>
        <p:nvSpPr>
          <p:cNvPr id="48" name="TextBox 47">
            <a:extLst>
              <a:ext uri="{FF2B5EF4-FFF2-40B4-BE49-F238E27FC236}">
                <a16:creationId xmlns:a16="http://schemas.microsoft.com/office/drawing/2014/main" id="{BA564D9A-E84A-29BD-A65F-4A51C73548BD}"/>
              </a:ext>
            </a:extLst>
          </p:cNvPr>
          <p:cNvSpPr txBox="1"/>
          <p:nvPr/>
        </p:nvSpPr>
        <p:spPr>
          <a:xfrm>
            <a:off x="6579975" y="3343018"/>
            <a:ext cx="1005201" cy="301301"/>
          </a:xfrm>
          <a:prstGeom prst="rect">
            <a:avLst/>
          </a:prstGeom>
          <a:noFill/>
        </p:spPr>
        <p:txBody>
          <a:bodyPr wrap="square">
            <a:spAutoFit/>
          </a:bodyPr>
          <a:lstStyle/>
          <a:p>
            <a:pPr algn="ctr">
              <a:lnSpc>
                <a:spcPct val="150000"/>
              </a:lnSpc>
            </a:pPr>
            <a:r>
              <a:rPr lang="en-IN" sz="1050" dirty="0">
                <a:latin typeface="Ubuntu" panose="020B0504030602030204" pitchFamily="34" charset="0"/>
              </a:rPr>
              <a:t>Frozen Food</a:t>
            </a:r>
            <a:endParaRPr lang="en-US" sz="1050" dirty="0">
              <a:solidFill>
                <a:schemeClr val="bg1">
                  <a:lumMod val="50000"/>
                </a:schemeClr>
              </a:solidFill>
              <a:latin typeface="Ubuntu" panose="020B0504030602030204" pitchFamily="34" charset="0"/>
            </a:endParaRPr>
          </a:p>
        </p:txBody>
      </p:sp>
      <p:sp>
        <p:nvSpPr>
          <p:cNvPr id="49" name="TextBox 48">
            <a:extLst>
              <a:ext uri="{FF2B5EF4-FFF2-40B4-BE49-F238E27FC236}">
                <a16:creationId xmlns:a16="http://schemas.microsoft.com/office/drawing/2014/main" id="{332F6362-7D19-CB5D-ABC9-81D388E32455}"/>
              </a:ext>
            </a:extLst>
          </p:cNvPr>
          <p:cNvSpPr txBox="1"/>
          <p:nvPr/>
        </p:nvSpPr>
        <p:spPr>
          <a:xfrm>
            <a:off x="10482774" y="3343018"/>
            <a:ext cx="882721" cy="301301"/>
          </a:xfrm>
          <a:prstGeom prst="rect">
            <a:avLst/>
          </a:prstGeom>
          <a:noFill/>
        </p:spPr>
        <p:txBody>
          <a:bodyPr wrap="square">
            <a:spAutoFit/>
          </a:bodyPr>
          <a:lstStyle/>
          <a:p>
            <a:pPr algn="ctr">
              <a:lnSpc>
                <a:spcPct val="150000"/>
              </a:lnSpc>
            </a:pPr>
            <a:r>
              <a:rPr lang="en-IN" sz="1050" dirty="0">
                <a:latin typeface="Ubuntu" panose="020B0504030602030204" pitchFamily="34" charset="0"/>
              </a:rPr>
              <a:t>Beer/Wine</a:t>
            </a:r>
            <a:endParaRPr lang="en-US" sz="1050" dirty="0">
              <a:solidFill>
                <a:schemeClr val="bg1">
                  <a:lumMod val="50000"/>
                </a:schemeClr>
              </a:solidFill>
              <a:latin typeface="Ubuntu" panose="020B0504030602030204" pitchFamily="34" charset="0"/>
            </a:endParaRPr>
          </a:p>
        </p:txBody>
      </p:sp>
      <p:pic>
        <p:nvPicPr>
          <p:cNvPr id="50" name="Picture 49" descr="A group of dairy products on a table&#10;&#10;AI-generated content may be incorrect.">
            <a:extLst>
              <a:ext uri="{FF2B5EF4-FFF2-40B4-BE49-F238E27FC236}">
                <a16:creationId xmlns:a16="http://schemas.microsoft.com/office/drawing/2014/main" id="{EA7ADEE4-3CA5-D41C-BE13-0E7ED9D581B1}"/>
              </a:ext>
            </a:extLst>
          </p:cNvPr>
          <p:cNvPicPr>
            <a:picLocks noChangeAspect="1"/>
          </p:cNvPicPr>
          <p:nvPr/>
        </p:nvPicPr>
        <p:blipFill>
          <a:blip r:embed="rId5"/>
          <a:stretch>
            <a:fillRect/>
          </a:stretch>
        </p:blipFill>
        <p:spPr>
          <a:xfrm>
            <a:off x="585403" y="1441422"/>
            <a:ext cx="1439165" cy="1936330"/>
          </a:xfrm>
          <a:prstGeom prst="rect">
            <a:avLst/>
          </a:prstGeom>
          <a:ln>
            <a:noFill/>
          </a:ln>
          <a:effectLst>
            <a:outerShdw blurRad="50800" dist="38100" dir="2700000" algn="tl" rotWithShape="0">
              <a:prstClr val="black">
                <a:alpha val="40000"/>
              </a:prstClr>
            </a:outerShdw>
          </a:effectLst>
        </p:spPr>
      </p:pic>
      <p:pic>
        <p:nvPicPr>
          <p:cNvPr id="51" name="Picture 50">
            <a:extLst>
              <a:ext uri="{FF2B5EF4-FFF2-40B4-BE49-F238E27FC236}">
                <a16:creationId xmlns:a16="http://schemas.microsoft.com/office/drawing/2014/main" id="{32298714-E0B2-D548-800D-C920A900D3AC}"/>
              </a:ext>
            </a:extLst>
          </p:cNvPr>
          <p:cNvPicPr>
            <a:picLocks noChangeAspect="1"/>
          </p:cNvPicPr>
          <p:nvPr/>
        </p:nvPicPr>
        <p:blipFill>
          <a:blip r:embed="rId6"/>
          <a:srcRect/>
          <a:stretch/>
        </p:blipFill>
        <p:spPr>
          <a:xfrm>
            <a:off x="2501809" y="1441422"/>
            <a:ext cx="1439164" cy="1936330"/>
          </a:xfrm>
          <a:prstGeom prst="rect">
            <a:avLst/>
          </a:prstGeom>
          <a:ln>
            <a:noFill/>
          </a:ln>
          <a:effectLst>
            <a:outerShdw blurRad="50800" dist="38100" dir="2700000" algn="tl" rotWithShape="0">
              <a:prstClr val="black">
                <a:alpha val="40000"/>
              </a:prstClr>
            </a:outerShdw>
          </a:effectLst>
        </p:spPr>
      </p:pic>
      <p:pic>
        <p:nvPicPr>
          <p:cNvPr id="52" name="Picture 51">
            <a:extLst>
              <a:ext uri="{FF2B5EF4-FFF2-40B4-BE49-F238E27FC236}">
                <a16:creationId xmlns:a16="http://schemas.microsoft.com/office/drawing/2014/main" id="{2A54DBF4-07BD-34D5-CB0B-E69A35515EE2}"/>
              </a:ext>
            </a:extLst>
          </p:cNvPr>
          <p:cNvPicPr>
            <a:picLocks noChangeAspect="1"/>
          </p:cNvPicPr>
          <p:nvPr/>
        </p:nvPicPr>
        <p:blipFill>
          <a:blip r:embed="rId7"/>
          <a:srcRect/>
          <a:stretch/>
        </p:blipFill>
        <p:spPr>
          <a:xfrm>
            <a:off x="4418214" y="1441422"/>
            <a:ext cx="1439164" cy="1936330"/>
          </a:xfrm>
          <a:prstGeom prst="rect">
            <a:avLst/>
          </a:prstGeom>
          <a:effectLst>
            <a:outerShdw blurRad="50800" dist="38100" dir="2700000" algn="tl" rotWithShape="0">
              <a:prstClr val="black">
                <a:alpha val="40000"/>
              </a:prstClr>
            </a:outerShdw>
          </a:effectLst>
        </p:spPr>
      </p:pic>
      <p:pic>
        <p:nvPicPr>
          <p:cNvPr id="53" name="Picture 52">
            <a:extLst>
              <a:ext uri="{FF2B5EF4-FFF2-40B4-BE49-F238E27FC236}">
                <a16:creationId xmlns:a16="http://schemas.microsoft.com/office/drawing/2014/main" id="{081B8E0A-48CE-8164-0E4C-12E39C7A2171}"/>
              </a:ext>
            </a:extLst>
          </p:cNvPr>
          <p:cNvPicPr>
            <a:picLocks noChangeAspect="1"/>
          </p:cNvPicPr>
          <p:nvPr/>
        </p:nvPicPr>
        <p:blipFill>
          <a:blip r:embed="rId8"/>
          <a:srcRect/>
          <a:stretch/>
        </p:blipFill>
        <p:spPr>
          <a:xfrm>
            <a:off x="6334620" y="1441422"/>
            <a:ext cx="1439164" cy="1936330"/>
          </a:xfrm>
          <a:prstGeom prst="rect">
            <a:avLst/>
          </a:prstGeom>
          <a:effectLst>
            <a:outerShdw blurRad="50800" dist="38100" dir="2700000" algn="tl" rotWithShape="0">
              <a:prstClr val="black">
                <a:alpha val="40000"/>
              </a:prstClr>
            </a:outerShdw>
          </a:effectLst>
        </p:spPr>
      </p:pic>
      <p:pic>
        <p:nvPicPr>
          <p:cNvPr id="54" name="Picture 53">
            <a:extLst>
              <a:ext uri="{FF2B5EF4-FFF2-40B4-BE49-F238E27FC236}">
                <a16:creationId xmlns:a16="http://schemas.microsoft.com/office/drawing/2014/main" id="{ED514A22-1DC8-A8EE-C850-45D3DC5C8EEB}"/>
              </a:ext>
            </a:extLst>
          </p:cNvPr>
          <p:cNvPicPr>
            <a:picLocks noChangeAspect="1"/>
          </p:cNvPicPr>
          <p:nvPr/>
        </p:nvPicPr>
        <p:blipFill>
          <a:blip r:embed="rId9"/>
          <a:srcRect/>
          <a:stretch/>
        </p:blipFill>
        <p:spPr>
          <a:xfrm>
            <a:off x="8251026" y="1441422"/>
            <a:ext cx="1439164" cy="1936330"/>
          </a:xfrm>
          <a:prstGeom prst="rect">
            <a:avLst/>
          </a:prstGeom>
          <a:effectLst>
            <a:outerShdw blurRad="50800" dist="38100" dir="2700000" algn="tl" rotWithShape="0">
              <a:prstClr val="black">
                <a:alpha val="40000"/>
              </a:prstClr>
            </a:outerShdw>
          </a:effectLst>
        </p:spPr>
      </p:pic>
      <p:pic>
        <p:nvPicPr>
          <p:cNvPr id="55" name="Picture 54">
            <a:extLst>
              <a:ext uri="{FF2B5EF4-FFF2-40B4-BE49-F238E27FC236}">
                <a16:creationId xmlns:a16="http://schemas.microsoft.com/office/drawing/2014/main" id="{1C1BCDF2-B6E2-EF9F-D548-8FF4646E1606}"/>
              </a:ext>
            </a:extLst>
          </p:cNvPr>
          <p:cNvPicPr>
            <a:picLocks noChangeAspect="1"/>
          </p:cNvPicPr>
          <p:nvPr/>
        </p:nvPicPr>
        <p:blipFill>
          <a:blip r:embed="rId10"/>
          <a:srcRect/>
          <a:stretch/>
        </p:blipFill>
        <p:spPr>
          <a:xfrm>
            <a:off x="10198312" y="1422020"/>
            <a:ext cx="1439164" cy="1936330"/>
          </a:xfrm>
          <a:prstGeom prst="rect">
            <a:avLst/>
          </a:prstGeom>
        </p:spPr>
      </p:pic>
      <p:sp>
        <p:nvSpPr>
          <p:cNvPr id="56" name="TextBox 55">
            <a:extLst>
              <a:ext uri="{FF2B5EF4-FFF2-40B4-BE49-F238E27FC236}">
                <a16:creationId xmlns:a16="http://schemas.microsoft.com/office/drawing/2014/main" id="{146234D4-72B7-04DD-9A18-54947361D410}"/>
              </a:ext>
            </a:extLst>
          </p:cNvPr>
          <p:cNvSpPr txBox="1"/>
          <p:nvPr/>
        </p:nvSpPr>
        <p:spPr>
          <a:xfrm>
            <a:off x="8406094" y="3343018"/>
            <a:ext cx="1129027" cy="301301"/>
          </a:xfrm>
          <a:prstGeom prst="rect">
            <a:avLst/>
          </a:prstGeom>
          <a:noFill/>
        </p:spPr>
        <p:txBody>
          <a:bodyPr wrap="square">
            <a:spAutoFit/>
          </a:bodyPr>
          <a:lstStyle/>
          <a:p>
            <a:pPr algn="ctr">
              <a:lnSpc>
                <a:spcPct val="150000"/>
              </a:lnSpc>
            </a:pPr>
            <a:r>
              <a:rPr lang="en-IN" sz="1050" dirty="0">
                <a:latin typeface="Ubuntu" panose="020B0504030602030204" pitchFamily="34" charset="0"/>
              </a:rPr>
              <a:t>Super-Market</a:t>
            </a:r>
            <a:endParaRPr lang="en-US" sz="1050" dirty="0">
              <a:solidFill>
                <a:schemeClr val="bg1">
                  <a:lumMod val="50000"/>
                </a:schemeClr>
              </a:solidFill>
              <a:latin typeface="Ubuntu" panose="020B0504030602030204" pitchFamily="34" charset="0"/>
            </a:endParaRPr>
          </a:p>
        </p:txBody>
      </p:sp>
      <p:grpSp>
        <p:nvGrpSpPr>
          <p:cNvPr id="58" name="Group 57">
            <a:extLst>
              <a:ext uri="{FF2B5EF4-FFF2-40B4-BE49-F238E27FC236}">
                <a16:creationId xmlns:a16="http://schemas.microsoft.com/office/drawing/2014/main" id="{B8AD5ECA-4450-4A92-7037-2562E9FAA33B}"/>
              </a:ext>
            </a:extLst>
          </p:cNvPr>
          <p:cNvGrpSpPr/>
          <p:nvPr/>
        </p:nvGrpSpPr>
        <p:grpSpPr>
          <a:xfrm>
            <a:off x="778750" y="5862096"/>
            <a:ext cx="10858726" cy="467345"/>
            <a:chOff x="778750" y="3502748"/>
            <a:chExt cx="10858726" cy="467345"/>
          </a:xfrm>
        </p:grpSpPr>
        <p:sp>
          <p:nvSpPr>
            <p:cNvPr id="59" name="TextBox 58">
              <a:extLst>
                <a:ext uri="{FF2B5EF4-FFF2-40B4-BE49-F238E27FC236}">
                  <a16:creationId xmlns:a16="http://schemas.microsoft.com/office/drawing/2014/main" id="{382512D5-5ACE-3020-6738-5F3A60440C44}"/>
                </a:ext>
              </a:extLst>
            </p:cNvPr>
            <p:cNvSpPr txBox="1"/>
            <p:nvPr/>
          </p:nvSpPr>
          <p:spPr>
            <a:xfrm>
              <a:off x="778750" y="3502748"/>
              <a:ext cx="958878" cy="301301"/>
            </a:xfrm>
            <a:prstGeom prst="rect">
              <a:avLst/>
            </a:prstGeom>
            <a:noFill/>
          </p:spPr>
          <p:txBody>
            <a:bodyPr wrap="square">
              <a:spAutoFit/>
            </a:bodyPr>
            <a:lstStyle/>
            <a:p>
              <a:pPr algn="ctr">
                <a:lnSpc>
                  <a:spcPct val="150000"/>
                </a:lnSpc>
              </a:pPr>
              <a:r>
                <a:rPr lang="en-IN" sz="1050" dirty="0">
                  <a:latin typeface="Ubuntu" panose="020B0504030602030204" pitchFamily="34" charset="0"/>
                </a:rPr>
                <a:t>Ice-Cream</a:t>
              </a:r>
              <a:endParaRPr lang="en-US" sz="1050" dirty="0">
                <a:solidFill>
                  <a:schemeClr val="bg1">
                    <a:lumMod val="50000"/>
                  </a:schemeClr>
                </a:solidFill>
                <a:latin typeface="Ubuntu" panose="020B0504030602030204" pitchFamily="34" charset="0"/>
              </a:endParaRPr>
            </a:p>
          </p:txBody>
        </p:sp>
        <p:sp>
          <p:nvSpPr>
            <p:cNvPr id="60" name="TextBox 59">
              <a:extLst>
                <a:ext uri="{FF2B5EF4-FFF2-40B4-BE49-F238E27FC236}">
                  <a16:creationId xmlns:a16="http://schemas.microsoft.com/office/drawing/2014/main" id="{6CC1CAAB-4A58-2D0C-EEDA-5FAD6B8DDE21}"/>
                </a:ext>
              </a:extLst>
            </p:cNvPr>
            <p:cNvSpPr txBox="1"/>
            <p:nvPr/>
          </p:nvSpPr>
          <p:spPr>
            <a:xfrm>
              <a:off x="2498648" y="3550873"/>
              <a:ext cx="1435634" cy="415498"/>
            </a:xfrm>
            <a:prstGeom prst="rect">
              <a:avLst/>
            </a:prstGeom>
            <a:noFill/>
          </p:spPr>
          <p:txBody>
            <a:bodyPr wrap="square">
              <a:spAutoFit/>
            </a:bodyPr>
            <a:lstStyle/>
            <a:p>
              <a:pPr algn="ctr"/>
              <a:r>
                <a:rPr lang="en-IN" sz="1050" dirty="0">
                  <a:latin typeface="Ubuntu" panose="020B0504030602030204" pitchFamily="34" charset="0"/>
                </a:rPr>
                <a:t>Frozen Meal/</a:t>
              </a:r>
            </a:p>
            <a:p>
              <a:pPr algn="ctr"/>
              <a:r>
                <a:rPr lang="en-IN" sz="1050" dirty="0">
                  <a:latin typeface="Ubuntu" panose="020B0504030602030204" pitchFamily="34" charset="0"/>
                </a:rPr>
                <a:t>Sea-Food</a:t>
              </a:r>
              <a:endParaRPr lang="en-US" sz="1050" dirty="0">
                <a:solidFill>
                  <a:schemeClr val="bg1">
                    <a:lumMod val="50000"/>
                  </a:schemeClr>
                </a:solidFill>
                <a:latin typeface="Ubuntu" panose="020B0504030602030204" pitchFamily="34" charset="0"/>
              </a:endParaRPr>
            </a:p>
          </p:txBody>
        </p:sp>
        <p:sp>
          <p:nvSpPr>
            <p:cNvPr id="61" name="TextBox 60">
              <a:extLst>
                <a:ext uri="{FF2B5EF4-FFF2-40B4-BE49-F238E27FC236}">
                  <a16:creationId xmlns:a16="http://schemas.microsoft.com/office/drawing/2014/main" id="{C3AD44C6-92E9-837B-91F4-060C4D37F2B9}"/>
                </a:ext>
              </a:extLst>
            </p:cNvPr>
            <p:cNvSpPr txBox="1"/>
            <p:nvPr/>
          </p:nvSpPr>
          <p:spPr>
            <a:xfrm>
              <a:off x="4420169" y="3554595"/>
              <a:ext cx="1435254" cy="415498"/>
            </a:xfrm>
            <a:prstGeom prst="rect">
              <a:avLst/>
            </a:prstGeom>
            <a:noFill/>
          </p:spPr>
          <p:txBody>
            <a:bodyPr wrap="square">
              <a:spAutoFit/>
            </a:bodyPr>
            <a:lstStyle/>
            <a:p>
              <a:pPr algn="ctr"/>
              <a:r>
                <a:rPr lang="en-IN" sz="1050" dirty="0">
                  <a:latin typeface="Ubuntu" panose="020B0504030602030204" pitchFamily="34" charset="0"/>
                </a:rPr>
                <a:t>Bakery/</a:t>
              </a:r>
            </a:p>
            <a:p>
              <a:pPr algn="ctr"/>
              <a:r>
                <a:rPr lang="en-IN" sz="1050" dirty="0">
                  <a:latin typeface="Ubuntu" panose="020B0504030602030204" pitchFamily="34" charset="0"/>
                </a:rPr>
                <a:t>Confectionary</a:t>
              </a:r>
              <a:endParaRPr lang="en-US" sz="1050" dirty="0">
                <a:solidFill>
                  <a:schemeClr val="bg1">
                    <a:lumMod val="50000"/>
                  </a:schemeClr>
                </a:solidFill>
                <a:latin typeface="Ubuntu" panose="020B0504030602030204" pitchFamily="34" charset="0"/>
              </a:endParaRPr>
            </a:p>
          </p:txBody>
        </p:sp>
        <p:sp>
          <p:nvSpPr>
            <p:cNvPr id="62" name="TextBox 61">
              <a:extLst>
                <a:ext uri="{FF2B5EF4-FFF2-40B4-BE49-F238E27FC236}">
                  <a16:creationId xmlns:a16="http://schemas.microsoft.com/office/drawing/2014/main" id="{06B3E66D-183D-2E44-41CA-CC8E81640A8F}"/>
                </a:ext>
              </a:extLst>
            </p:cNvPr>
            <p:cNvSpPr txBox="1"/>
            <p:nvPr/>
          </p:nvSpPr>
          <p:spPr>
            <a:xfrm>
              <a:off x="6384676" y="3506470"/>
              <a:ext cx="1395800" cy="301301"/>
            </a:xfrm>
            <a:prstGeom prst="rect">
              <a:avLst/>
            </a:prstGeom>
            <a:noFill/>
          </p:spPr>
          <p:txBody>
            <a:bodyPr wrap="square">
              <a:spAutoFit/>
            </a:bodyPr>
            <a:lstStyle/>
            <a:p>
              <a:pPr algn="ctr">
                <a:lnSpc>
                  <a:spcPct val="150000"/>
                </a:lnSpc>
              </a:pPr>
              <a:r>
                <a:rPr lang="en-IN" sz="1050" dirty="0">
                  <a:latin typeface="Ubuntu" panose="020B0504030602030204" pitchFamily="34" charset="0"/>
                </a:rPr>
                <a:t>Medical/Research</a:t>
              </a:r>
              <a:endParaRPr lang="en-US" sz="1050" dirty="0">
                <a:solidFill>
                  <a:schemeClr val="bg1">
                    <a:lumMod val="50000"/>
                  </a:schemeClr>
                </a:solidFill>
                <a:latin typeface="Ubuntu" panose="020B0504030602030204" pitchFamily="34" charset="0"/>
              </a:endParaRPr>
            </a:p>
          </p:txBody>
        </p:sp>
        <p:sp>
          <p:nvSpPr>
            <p:cNvPr id="63" name="TextBox 62">
              <a:extLst>
                <a:ext uri="{FF2B5EF4-FFF2-40B4-BE49-F238E27FC236}">
                  <a16:creationId xmlns:a16="http://schemas.microsoft.com/office/drawing/2014/main" id="{3D31A012-C02C-4B3F-0CF0-F7BB80D463EE}"/>
                </a:ext>
              </a:extLst>
            </p:cNvPr>
            <p:cNvSpPr txBox="1"/>
            <p:nvPr/>
          </p:nvSpPr>
          <p:spPr>
            <a:xfrm>
              <a:off x="10210794" y="3544970"/>
              <a:ext cx="1426682" cy="415498"/>
            </a:xfrm>
            <a:prstGeom prst="rect">
              <a:avLst/>
            </a:prstGeom>
            <a:noFill/>
          </p:spPr>
          <p:txBody>
            <a:bodyPr wrap="square">
              <a:spAutoFit/>
            </a:bodyPr>
            <a:lstStyle/>
            <a:p>
              <a:pPr algn="ctr"/>
              <a:r>
                <a:rPr lang="en-IN" sz="1050" dirty="0">
                  <a:latin typeface="Ubuntu" panose="020B0504030602030204" pitchFamily="34" charset="0"/>
                </a:rPr>
                <a:t>Floriculture and Food Security Goals.</a:t>
              </a:r>
              <a:endParaRPr lang="en-US" sz="1050" dirty="0">
                <a:solidFill>
                  <a:schemeClr val="bg1">
                    <a:lumMod val="50000"/>
                  </a:schemeClr>
                </a:solidFill>
                <a:latin typeface="Ubuntu" panose="020B0504030602030204" pitchFamily="34" charset="0"/>
              </a:endParaRPr>
            </a:p>
          </p:txBody>
        </p:sp>
        <p:sp>
          <p:nvSpPr>
            <p:cNvPr id="70" name="TextBox 69">
              <a:extLst>
                <a:ext uri="{FF2B5EF4-FFF2-40B4-BE49-F238E27FC236}">
                  <a16:creationId xmlns:a16="http://schemas.microsoft.com/office/drawing/2014/main" id="{FEA3B401-C3D8-63B8-BB47-41870F78DD7D}"/>
                </a:ext>
              </a:extLst>
            </p:cNvPr>
            <p:cNvSpPr txBox="1"/>
            <p:nvPr/>
          </p:nvSpPr>
          <p:spPr>
            <a:xfrm>
              <a:off x="8406094" y="3506470"/>
              <a:ext cx="1129027" cy="301301"/>
            </a:xfrm>
            <a:prstGeom prst="rect">
              <a:avLst/>
            </a:prstGeom>
            <a:noFill/>
          </p:spPr>
          <p:txBody>
            <a:bodyPr wrap="square">
              <a:spAutoFit/>
            </a:bodyPr>
            <a:lstStyle/>
            <a:p>
              <a:pPr algn="ctr">
                <a:lnSpc>
                  <a:spcPct val="150000"/>
                </a:lnSpc>
              </a:pPr>
              <a:r>
                <a:rPr lang="en-IN" sz="1050" dirty="0">
                  <a:latin typeface="Ubuntu" panose="020B0504030602030204" pitchFamily="34" charset="0"/>
                </a:rPr>
                <a:t>Off-Grid</a:t>
              </a:r>
              <a:endParaRPr lang="en-US" sz="1050" dirty="0">
                <a:solidFill>
                  <a:schemeClr val="bg1">
                    <a:lumMod val="50000"/>
                  </a:schemeClr>
                </a:solidFill>
                <a:latin typeface="Ubuntu" panose="020B0504030602030204" pitchFamily="34" charset="0"/>
              </a:endParaRPr>
            </a:p>
          </p:txBody>
        </p:sp>
      </p:grpSp>
      <p:pic>
        <p:nvPicPr>
          <p:cNvPr id="78" name="Picture 77">
            <a:extLst>
              <a:ext uri="{FF2B5EF4-FFF2-40B4-BE49-F238E27FC236}">
                <a16:creationId xmlns:a16="http://schemas.microsoft.com/office/drawing/2014/main" id="{8EE3076A-2074-DEDE-F15D-164CDDF1CB60}"/>
              </a:ext>
            </a:extLst>
          </p:cNvPr>
          <p:cNvPicPr>
            <a:picLocks noChangeAspect="1"/>
          </p:cNvPicPr>
          <p:nvPr/>
        </p:nvPicPr>
        <p:blipFill>
          <a:blip r:embed="rId11"/>
          <a:srcRect/>
          <a:stretch/>
        </p:blipFill>
        <p:spPr>
          <a:xfrm>
            <a:off x="2508955" y="3966210"/>
            <a:ext cx="1352916" cy="1932354"/>
          </a:xfrm>
          <a:prstGeom prst="rect">
            <a:avLst/>
          </a:prstGeom>
          <a:effectLst>
            <a:outerShdw blurRad="50800" dist="38100" dir="2700000" algn="tl" rotWithShape="0">
              <a:prstClr val="black">
                <a:alpha val="40000"/>
              </a:prstClr>
            </a:outerShdw>
          </a:effectLst>
        </p:spPr>
      </p:pic>
      <p:pic>
        <p:nvPicPr>
          <p:cNvPr id="79" name="Picture 78">
            <a:extLst>
              <a:ext uri="{FF2B5EF4-FFF2-40B4-BE49-F238E27FC236}">
                <a16:creationId xmlns:a16="http://schemas.microsoft.com/office/drawing/2014/main" id="{2C692BF2-AD74-C64E-BC54-3419C4901276}"/>
              </a:ext>
            </a:extLst>
          </p:cNvPr>
          <p:cNvPicPr>
            <a:picLocks noChangeAspect="1"/>
          </p:cNvPicPr>
          <p:nvPr/>
        </p:nvPicPr>
        <p:blipFill>
          <a:blip r:embed="rId12"/>
          <a:srcRect/>
          <a:stretch/>
        </p:blipFill>
        <p:spPr>
          <a:xfrm>
            <a:off x="4442290" y="3966210"/>
            <a:ext cx="1365035" cy="1932354"/>
          </a:xfrm>
          <a:prstGeom prst="rect">
            <a:avLst/>
          </a:prstGeom>
          <a:ln>
            <a:noFill/>
          </a:ln>
          <a:effectLst>
            <a:outerShdw blurRad="50800" dist="38100" dir="2700000" algn="tl" rotWithShape="0">
              <a:prstClr val="black">
                <a:alpha val="40000"/>
              </a:prstClr>
            </a:outerShdw>
            <a:softEdge rad="12700"/>
          </a:effectLst>
        </p:spPr>
      </p:pic>
      <p:pic>
        <p:nvPicPr>
          <p:cNvPr id="80" name="Picture 79">
            <a:extLst>
              <a:ext uri="{FF2B5EF4-FFF2-40B4-BE49-F238E27FC236}">
                <a16:creationId xmlns:a16="http://schemas.microsoft.com/office/drawing/2014/main" id="{D73985B7-0043-B530-BA44-5E9B469B2F63}"/>
              </a:ext>
            </a:extLst>
          </p:cNvPr>
          <p:cNvPicPr>
            <a:picLocks noChangeAspect="1"/>
          </p:cNvPicPr>
          <p:nvPr/>
        </p:nvPicPr>
        <p:blipFill>
          <a:blip r:embed="rId13"/>
          <a:srcRect/>
          <a:stretch/>
        </p:blipFill>
        <p:spPr>
          <a:xfrm>
            <a:off x="8250343" y="3928527"/>
            <a:ext cx="1432702" cy="1981689"/>
          </a:xfrm>
          <a:prstGeom prst="rect">
            <a:avLst/>
          </a:prstGeom>
          <a:ln w="6350">
            <a:solidFill>
              <a:schemeClr val="tx2">
                <a:lumMod val="25000"/>
                <a:lumOff val="75000"/>
              </a:schemeClr>
            </a:solidFill>
          </a:ln>
          <a:effectLst>
            <a:outerShdw blurRad="292100" dist="139700" dir="2700000" sx="88000" sy="88000" algn="tl" rotWithShape="0">
              <a:srgbClr val="333333">
                <a:alpha val="65000"/>
              </a:srgbClr>
            </a:outerShdw>
          </a:effectLst>
        </p:spPr>
      </p:pic>
      <p:pic>
        <p:nvPicPr>
          <p:cNvPr id="5" name="Picture 4">
            <a:extLst>
              <a:ext uri="{FF2B5EF4-FFF2-40B4-BE49-F238E27FC236}">
                <a16:creationId xmlns:a16="http://schemas.microsoft.com/office/drawing/2014/main" id="{95D42635-6E72-67F2-EFA6-29300E7967BB}"/>
              </a:ext>
            </a:extLst>
          </p:cNvPr>
          <p:cNvPicPr>
            <a:picLocks noChangeAspect="1"/>
          </p:cNvPicPr>
          <p:nvPr/>
        </p:nvPicPr>
        <p:blipFill>
          <a:blip r:embed="rId14"/>
          <a:stretch>
            <a:fillRect/>
          </a:stretch>
        </p:blipFill>
        <p:spPr>
          <a:xfrm>
            <a:off x="583903" y="4016856"/>
            <a:ext cx="1368263" cy="1844026"/>
          </a:xfrm>
          <a:prstGeom prst="rect">
            <a:avLst/>
          </a:prstGeom>
          <a:ln>
            <a:noFill/>
          </a:ln>
          <a:effectLst>
            <a:outerShdw blurRad="50800" dist="38100" dir="2700000" algn="tl" rotWithShape="0">
              <a:prstClr val="black">
                <a:alpha val="40000"/>
              </a:prstClr>
            </a:outerShdw>
            <a:softEdge rad="0"/>
          </a:effectLst>
        </p:spPr>
      </p:pic>
      <p:pic>
        <p:nvPicPr>
          <p:cNvPr id="9" name="Picture 8">
            <a:extLst>
              <a:ext uri="{FF2B5EF4-FFF2-40B4-BE49-F238E27FC236}">
                <a16:creationId xmlns:a16="http://schemas.microsoft.com/office/drawing/2014/main" id="{B93337C3-C260-FD35-3B47-781EE65F704F}"/>
              </a:ext>
            </a:extLst>
          </p:cNvPr>
          <p:cNvPicPr>
            <a:picLocks noChangeAspect="1"/>
          </p:cNvPicPr>
          <p:nvPr/>
        </p:nvPicPr>
        <p:blipFill>
          <a:blip r:embed="rId15"/>
          <a:srcRect/>
          <a:stretch/>
        </p:blipFill>
        <p:spPr>
          <a:xfrm>
            <a:off x="6432943" y="3928528"/>
            <a:ext cx="1365035" cy="1932354"/>
          </a:xfrm>
          <a:prstGeom prst="rect">
            <a:avLst/>
          </a:prstGeom>
          <a:effectLst>
            <a:outerShdw blurRad="50800" dist="38100" dir="2700000" algn="tl" rotWithShape="0">
              <a:prstClr val="black">
                <a:alpha val="40000"/>
              </a:prstClr>
            </a:outerShdw>
          </a:effectLst>
        </p:spPr>
      </p:pic>
      <p:pic>
        <p:nvPicPr>
          <p:cNvPr id="81" name="Picture 80">
            <a:extLst>
              <a:ext uri="{FF2B5EF4-FFF2-40B4-BE49-F238E27FC236}">
                <a16:creationId xmlns:a16="http://schemas.microsoft.com/office/drawing/2014/main" id="{A3BAB993-09F5-EEAE-DF1B-34EF2CD6E765}"/>
              </a:ext>
            </a:extLst>
          </p:cNvPr>
          <p:cNvPicPr>
            <a:picLocks noChangeAspect="1"/>
          </p:cNvPicPr>
          <p:nvPr/>
        </p:nvPicPr>
        <p:blipFill>
          <a:blip r:embed="rId16"/>
          <a:srcRect l="10270" r="28900"/>
          <a:stretch/>
        </p:blipFill>
        <p:spPr>
          <a:xfrm>
            <a:off x="10303280" y="3925081"/>
            <a:ext cx="1408917" cy="1973483"/>
          </a:xfrm>
          <a:prstGeom prst="rect">
            <a:avLst/>
          </a:prstGeom>
          <a:ln>
            <a:no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954C590-8075-846C-7C13-BB588B4DB21F}"/>
              </a:ext>
            </a:extLst>
          </p:cNvPr>
          <p:cNvPicPr>
            <a:picLocks noChangeAspect="1"/>
          </p:cNvPicPr>
          <p:nvPr/>
        </p:nvPicPr>
        <p:blipFill>
          <a:blip r:embed="rId17">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extLst>
      <p:ext uri="{BB962C8B-B14F-4D97-AF65-F5344CB8AC3E}">
        <p14:creationId xmlns:p14="http://schemas.microsoft.com/office/powerpoint/2010/main" val="1850526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ED3393-F0C6-7AB7-72D2-9ACEBA3B0C8C}"/>
              </a:ext>
            </a:extLst>
          </p:cNvPr>
          <p:cNvPicPr>
            <a:picLocks noGrp="1" noChangeAspect="1"/>
          </p:cNvPicPr>
          <p:nvPr>
            <p:ph idx="1"/>
          </p:nvPr>
        </p:nvPicPr>
        <p:blipFill>
          <a:blip r:embed="rId2"/>
          <a:stretch>
            <a:fillRect/>
          </a:stretch>
        </p:blipFill>
        <p:spPr>
          <a:xfrm>
            <a:off x="0" y="0"/>
            <a:ext cx="12188388" cy="6858000"/>
          </a:xfrm>
        </p:spPr>
      </p:pic>
      <p:pic>
        <p:nvPicPr>
          <p:cNvPr id="6" name="Picture 5">
            <a:extLst>
              <a:ext uri="{FF2B5EF4-FFF2-40B4-BE49-F238E27FC236}">
                <a16:creationId xmlns:a16="http://schemas.microsoft.com/office/drawing/2014/main" id="{EFF0DDEE-BA6A-A05F-433D-9CAC0A75A1AC}"/>
              </a:ext>
            </a:extLst>
          </p:cNvPr>
          <p:cNvPicPr>
            <a:picLocks noChangeAspect="1"/>
          </p:cNvPicPr>
          <p:nvPr/>
        </p:nvPicPr>
        <p:blipFill>
          <a:blip r:embed="rId3">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extLst>
      <p:ext uri="{BB962C8B-B14F-4D97-AF65-F5344CB8AC3E}">
        <p14:creationId xmlns:p14="http://schemas.microsoft.com/office/powerpoint/2010/main" val="3451471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525"/>
            <a:ext cx="12211050" cy="6877050"/>
            <a:chOff x="0" y="0"/>
            <a:chExt cx="24422100" cy="13754100"/>
          </a:xfrm>
        </p:grpSpPr>
        <p:sp>
          <p:nvSpPr>
            <p:cNvPr id="3" name="Freeform 3"/>
            <p:cNvSpPr/>
            <p:nvPr/>
          </p:nvSpPr>
          <p:spPr>
            <a:xfrm>
              <a:off x="19050" y="1905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gradFill rotWithShape="1">
              <a:gsLst>
                <a:gs pos="0">
                  <a:srgbClr val="001E68">
                    <a:alpha val="100000"/>
                  </a:srgbClr>
                </a:gs>
                <a:gs pos="100000">
                  <a:srgbClr val="369CD5">
                    <a:alpha val="100000"/>
                  </a:srgbClr>
                </a:gs>
              </a:gsLst>
              <a:path path="circle">
                <a:fillToRect l="100000" t="100000"/>
              </a:path>
              <a:tileRect r="-100000" b="-100000"/>
            </a:gradFill>
          </p:spPr>
        </p:sp>
        <p:sp>
          <p:nvSpPr>
            <p:cNvPr id="4" name="Freeform 4"/>
            <p:cNvSpPr/>
            <p:nvPr/>
          </p:nvSpPr>
          <p:spPr>
            <a:xfrm>
              <a:off x="0" y="0"/>
              <a:ext cx="24422100" cy="13754100"/>
            </a:xfrm>
            <a:custGeom>
              <a:avLst/>
              <a:gdLst/>
              <a:ahLst/>
              <a:cxnLst/>
              <a:rect l="l" t="t" r="r" b="b"/>
              <a:pathLst>
                <a:path w="24422100" h="13754100">
                  <a:moveTo>
                    <a:pt x="19050" y="0"/>
                  </a:moveTo>
                  <a:lnTo>
                    <a:pt x="24403050" y="0"/>
                  </a:lnTo>
                  <a:cubicBezTo>
                    <a:pt x="24413590" y="0"/>
                    <a:pt x="24422100" y="8509"/>
                    <a:pt x="24422100" y="19050"/>
                  </a:cubicBezTo>
                  <a:lnTo>
                    <a:pt x="24422100" y="13735050"/>
                  </a:lnTo>
                  <a:cubicBezTo>
                    <a:pt x="24422100" y="13745590"/>
                    <a:pt x="24413590" y="13754100"/>
                    <a:pt x="24403050" y="13754100"/>
                  </a:cubicBezTo>
                  <a:lnTo>
                    <a:pt x="19050" y="13754100"/>
                  </a:lnTo>
                  <a:cubicBezTo>
                    <a:pt x="8509" y="13754100"/>
                    <a:pt x="0" y="13745590"/>
                    <a:pt x="0" y="13735050"/>
                  </a:cubicBezTo>
                  <a:lnTo>
                    <a:pt x="0" y="19050"/>
                  </a:lnTo>
                  <a:cubicBezTo>
                    <a:pt x="0" y="8509"/>
                    <a:pt x="8509" y="0"/>
                    <a:pt x="19050" y="0"/>
                  </a:cubicBezTo>
                  <a:moveTo>
                    <a:pt x="19050" y="38100"/>
                  </a:moveTo>
                  <a:lnTo>
                    <a:pt x="19050" y="19050"/>
                  </a:lnTo>
                  <a:lnTo>
                    <a:pt x="38100" y="19050"/>
                  </a:lnTo>
                  <a:lnTo>
                    <a:pt x="38100" y="13735050"/>
                  </a:lnTo>
                  <a:lnTo>
                    <a:pt x="19050" y="13735050"/>
                  </a:lnTo>
                  <a:lnTo>
                    <a:pt x="19050" y="13716000"/>
                  </a:lnTo>
                  <a:lnTo>
                    <a:pt x="24403050" y="13716000"/>
                  </a:lnTo>
                  <a:lnTo>
                    <a:pt x="24403050" y="13735050"/>
                  </a:lnTo>
                  <a:lnTo>
                    <a:pt x="24384000" y="13735050"/>
                  </a:lnTo>
                  <a:lnTo>
                    <a:pt x="24384000" y="19050"/>
                  </a:lnTo>
                  <a:lnTo>
                    <a:pt x="24403050" y="19050"/>
                  </a:lnTo>
                  <a:lnTo>
                    <a:pt x="24403050" y="38100"/>
                  </a:lnTo>
                  <a:lnTo>
                    <a:pt x="19050" y="38100"/>
                  </a:lnTo>
                  <a:close/>
                </a:path>
              </a:pathLst>
            </a:custGeom>
            <a:solidFill>
              <a:srgbClr val="042433"/>
            </a:solidFill>
          </p:spPr>
        </p:sp>
      </p:grpSp>
      <p:pic>
        <p:nvPicPr>
          <p:cNvPr id="12" name="Picture 11">
            <a:extLst>
              <a:ext uri="{FF2B5EF4-FFF2-40B4-BE49-F238E27FC236}">
                <a16:creationId xmlns:a16="http://schemas.microsoft.com/office/drawing/2014/main" id="{08D316B4-28DB-0A44-19F7-E8E3DC0A6AC3}"/>
              </a:ext>
            </a:extLst>
          </p:cNvPr>
          <p:cNvPicPr>
            <a:picLocks noChangeAspect="1"/>
          </p:cNvPicPr>
          <p:nvPr/>
        </p:nvPicPr>
        <p:blipFill>
          <a:blip r:embed="rId3"/>
          <a:stretch>
            <a:fillRect/>
          </a:stretch>
        </p:blipFill>
        <p:spPr>
          <a:xfrm>
            <a:off x="1" y="-5913"/>
            <a:ext cx="8847438" cy="6840623"/>
          </a:xfrm>
          <a:prstGeom prst="rect">
            <a:avLst/>
          </a:prstGeom>
        </p:spPr>
      </p:pic>
      <p:sp>
        <p:nvSpPr>
          <p:cNvPr id="14" name="Circle: Hollow 13">
            <a:extLst>
              <a:ext uri="{FF2B5EF4-FFF2-40B4-BE49-F238E27FC236}">
                <a16:creationId xmlns:a16="http://schemas.microsoft.com/office/drawing/2014/main" id="{11059F80-74FE-4B91-413E-F095446260CE}"/>
              </a:ext>
            </a:extLst>
          </p:cNvPr>
          <p:cNvSpPr/>
          <p:nvPr/>
        </p:nvSpPr>
        <p:spPr>
          <a:xfrm>
            <a:off x="7901953" y="3713339"/>
            <a:ext cx="8580092" cy="8209063"/>
          </a:xfrm>
          <a:prstGeom prst="donut">
            <a:avLst/>
          </a:prstGeom>
          <a:solidFill>
            <a:schemeClr val="accent1">
              <a:lumMod val="40000"/>
              <a:lumOff val="60000"/>
              <a:alpha val="42000"/>
            </a:schemeClr>
          </a:solidFill>
          <a:ln>
            <a:solidFill>
              <a:srgbClr val="00B0F0"/>
            </a:solidFill>
          </a:ln>
          <a:effectLst>
            <a:outerShdw blurRad="50800" dist="38100" dir="2700000" algn="tl" rotWithShape="0">
              <a:srgbClr val="359AD2">
                <a:alpha val="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5" name="TextBox 14">
            <a:extLst>
              <a:ext uri="{FF2B5EF4-FFF2-40B4-BE49-F238E27FC236}">
                <a16:creationId xmlns:a16="http://schemas.microsoft.com/office/drawing/2014/main" id="{E07D743C-5FD0-D3BA-CA69-39BF82F171D9}"/>
              </a:ext>
            </a:extLst>
          </p:cNvPr>
          <p:cNvSpPr txBox="1"/>
          <p:nvPr/>
        </p:nvSpPr>
        <p:spPr>
          <a:xfrm>
            <a:off x="8987509" y="1514454"/>
            <a:ext cx="2957761" cy="1077218"/>
          </a:xfrm>
          <a:prstGeom prst="rect">
            <a:avLst/>
          </a:prstGeom>
          <a:noFill/>
          <a:effectLst>
            <a:outerShdw blurRad="50800" dist="38100" dir="5400000" algn="t" rotWithShape="0">
              <a:prstClr val="black">
                <a:alpha val="40000"/>
              </a:prstClr>
            </a:outerShdw>
          </a:effectLst>
        </p:spPr>
        <p:txBody>
          <a:bodyPr wrap="square" rtlCol="0">
            <a:spAutoFit/>
          </a:bodyPr>
          <a:lstStyle/>
          <a:p>
            <a:r>
              <a:rPr lang="en-IN" sz="3200" dirty="0">
                <a:solidFill>
                  <a:srgbClr val="FFFF00"/>
                </a:solidFill>
                <a:latin typeface="Ubuntu Bold" panose="020B0804030602030204" pitchFamily="34" charset="0"/>
              </a:rPr>
              <a:t>500+ Service Centres</a:t>
            </a:r>
          </a:p>
        </p:txBody>
      </p:sp>
      <p:pic>
        <p:nvPicPr>
          <p:cNvPr id="5" name="Picture 4">
            <a:extLst>
              <a:ext uri="{FF2B5EF4-FFF2-40B4-BE49-F238E27FC236}">
                <a16:creationId xmlns:a16="http://schemas.microsoft.com/office/drawing/2014/main" id="{7C444E7C-4CE6-3B2E-3E85-3314C31B7172}"/>
              </a:ext>
            </a:extLst>
          </p:cNvPr>
          <p:cNvPicPr>
            <a:picLocks noChangeAspect="1"/>
          </p:cNvPicPr>
          <p:nvPr/>
        </p:nvPicPr>
        <p:blipFill>
          <a:blip r:embed="rId4">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88B2A-3CC5-D959-C268-76952E005FA4}"/>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5252B8AF-6A8F-6A7E-CBD2-B46381B2528B}"/>
              </a:ext>
            </a:extLst>
          </p:cNvPr>
          <p:cNvSpPr/>
          <p:nvPr/>
        </p:nvSpPr>
        <p:spPr>
          <a:xfrm>
            <a:off x="0" y="0"/>
            <a:ext cx="12192000" cy="6858000"/>
          </a:xfrm>
          <a:prstGeom prst="rect">
            <a:avLst/>
          </a:prstGeom>
          <a:gradFill flip="none" rotWithShape="1">
            <a:gsLst>
              <a:gs pos="8000">
                <a:srgbClr val="102047"/>
              </a:gs>
              <a:gs pos="100000">
                <a:srgbClr val="76B8D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ughnut 29">
            <a:extLst>
              <a:ext uri="{FF2B5EF4-FFF2-40B4-BE49-F238E27FC236}">
                <a16:creationId xmlns:a16="http://schemas.microsoft.com/office/drawing/2014/main" id="{13FE1D69-D205-F4F7-59B7-AF68B820AB72}"/>
              </a:ext>
            </a:extLst>
          </p:cNvPr>
          <p:cNvSpPr/>
          <p:nvPr/>
        </p:nvSpPr>
        <p:spPr>
          <a:xfrm>
            <a:off x="2619134" y="-9420265"/>
            <a:ext cx="18201556" cy="18201556"/>
          </a:xfrm>
          <a:prstGeom prst="donut">
            <a:avLst>
              <a:gd name="adj" fmla="val 25346"/>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pic>
        <p:nvPicPr>
          <p:cNvPr id="20" name="Picture 19">
            <a:extLst>
              <a:ext uri="{FF2B5EF4-FFF2-40B4-BE49-F238E27FC236}">
                <a16:creationId xmlns:a16="http://schemas.microsoft.com/office/drawing/2014/main" id="{6FE9661D-F234-1EBD-6CC7-7DD3F74C6A64}"/>
              </a:ext>
            </a:extLst>
          </p:cNvPr>
          <p:cNvPicPr>
            <a:picLocks noChangeAspect="1"/>
          </p:cNvPicPr>
          <p:nvPr/>
        </p:nvPicPr>
        <p:blipFill>
          <a:blip r:embed="rId3"/>
          <a:stretch>
            <a:fillRect/>
          </a:stretch>
        </p:blipFill>
        <p:spPr>
          <a:xfrm>
            <a:off x="5733395" y="-2592988"/>
            <a:ext cx="1556292" cy="1556292"/>
          </a:xfrm>
          <a:prstGeom prst="rect">
            <a:avLst/>
          </a:prstGeom>
        </p:spPr>
      </p:pic>
      <p:sp>
        <p:nvSpPr>
          <p:cNvPr id="19" name="TextBox 18">
            <a:extLst>
              <a:ext uri="{FF2B5EF4-FFF2-40B4-BE49-F238E27FC236}">
                <a16:creationId xmlns:a16="http://schemas.microsoft.com/office/drawing/2014/main" id="{1A34D7C3-0976-8FE7-0737-96B8F0305D09}"/>
              </a:ext>
            </a:extLst>
          </p:cNvPr>
          <p:cNvSpPr txBox="1"/>
          <p:nvPr/>
        </p:nvSpPr>
        <p:spPr>
          <a:xfrm>
            <a:off x="3934377" y="3206600"/>
            <a:ext cx="3534942" cy="630942"/>
          </a:xfrm>
          <a:prstGeom prst="rect">
            <a:avLst/>
          </a:prstGeom>
          <a:noFill/>
        </p:spPr>
        <p:txBody>
          <a:bodyPr wrap="none" lIns="91440" tIns="45720" rIns="91440" bIns="45720" rtlCol="0" anchor="t">
            <a:spAutoFit/>
          </a:bodyPr>
          <a:lstStyle/>
          <a:p>
            <a:r>
              <a:rPr lang="en-US" sz="3500" b="1" dirty="0">
                <a:solidFill>
                  <a:schemeClr val="tx1">
                    <a:lumMod val="75000"/>
                    <a:lumOff val="25000"/>
                  </a:schemeClr>
                </a:solidFill>
                <a:latin typeface="Candara" panose="020E0502030303020204" pitchFamily="34" charset="0"/>
              </a:rPr>
              <a:t>Product Portfolio</a:t>
            </a:r>
          </a:p>
        </p:txBody>
      </p:sp>
      <p:sp>
        <p:nvSpPr>
          <p:cNvPr id="25" name="TextBox 24">
            <a:extLst>
              <a:ext uri="{FF2B5EF4-FFF2-40B4-BE49-F238E27FC236}">
                <a16:creationId xmlns:a16="http://schemas.microsoft.com/office/drawing/2014/main" id="{C01B6DC0-6432-4AEB-CEAC-7DE7A557192D}"/>
              </a:ext>
            </a:extLst>
          </p:cNvPr>
          <p:cNvSpPr txBox="1"/>
          <p:nvPr/>
        </p:nvSpPr>
        <p:spPr>
          <a:xfrm>
            <a:off x="3929499" y="2491028"/>
            <a:ext cx="6159062" cy="707886"/>
          </a:xfrm>
          <a:prstGeom prst="rect">
            <a:avLst/>
          </a:prstGeom>
          <a:noFill/>
        </p:spPr>
        <p:txBody>
          <a:bodyPr wrap="square" lIns="91440" tIns="45720" rIns="91440" bIns="45720" anchor="t">
            <a:spAutoFit/>
          </a:bodyPr>
          <a:lstStyle/>
          <a:p>
            <a:r>
              <a:rPr lang="en-US" sz="4000" dirty="0">
                <a:solidFill>
                  <a:srgbClr val="109BC7"/>
                </a:solidFill>
                <a:latin typeface="Candara" panose="020E0502030303020204" pitchFamily="34" charset="0"/>
              </a:rPr>
              <a:t>Rockwell</a:t>
            </a:r>
          </a:p>
        </p:txBody>
      </p:sp>
    </p:spTree>
    <p:extLst>
      <p:ext uri="{BB962C8B-B14F-4D97-AF65-F5344CB8AC3E}">
        <p14:creationId xmlns:p14="http://schemas.microsoft.com/office/powerpoint/2010/main" val="2805504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F164D-CBDD-A2F3-79B5-B2C1C3977409}"/>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60D0226-2049-BF88-E827-66E3E10C7C46}"/>
              </a:ext>
            </a:extLst>
          </p:cNvPr>
          <p:cNvPicPr>
            <a:picLocks noChangeAspect="1"/>
          </p:cNvPicPr>
          <p:nvPr/>
        </p:nvPicPr>
        <p:blipFill>
          <a:blip r:embed="rId3"/>
          <a:stretch>
            <a:fillRect/>
          </a:stretch>
        </p:blipFill>
        <p:spPr>
          <a:xfrm>
            <a:off x="5733395" y="-2592988"/>
            <a:ext cx="1556292" cy="1556292"/>
          </a:xfrm>
          <a:prstGeom prst="rect">
            <a:avLst/>
          </a:prstGeom>
        </p:spPr>
      </p:pic>
      <p:sp>
        <p:nvSpPr>
          <p:cNvPr id="19" name="TextBox 18">
            <a:extLst>
              <a:ext uri="{FF2B5EF4-FFF2-40B4-BE49-F238E27FC236}">
                <a16:creationId xmlns:a16="http://schemas.microsoft.com/office/drawing/2014/main" id="{C63F8B3A-B4E1-EA11-C295-B21F8A10DF0F}"/>
              </a:ext>
            </a:extLst>
          </p:cNvPr>
          <p:cNvSpPr txBox="1"/>
          <p:nvPr/>
        </p:nvSpPr>
        <p:spPr>
          <a:xfrm>
            <a:off x="3934377" y="3206600"/>
            <a:ext cx="4333238" cy="630942"/>
          </a:xfrm>
          <a:prstGeom prst="rect">
            <a:avLst/>
          </a:prstGeom>
          <a:noFill/>
        </p:spPr>
        <p:txBody>
          <a:bodyPr wrap="none" lIns="91440" tIns="45720" rIns="91440" bIns="45720" rtlCol="0" anchor="t">
            <a:spAutoFit/>
          </a:bodyPr>
          <a:lstStyle/>
          <a:p>
            <a:r>
              <a:rPr lang="en-US" sz="3500" b="1" dirty="0">
                <a:solidFill>
                  <a:schemeClr val="tx1">
                    <a:lumMod val="75000"/>
                    <a:lumOff val="25000"/>
                  </a:schemeClr>
                </a:solidFill>
                <a:latin typeface="Candara" panose="020E0502030303020204" pitchFamily="34" charset="0"/>
              </a:rPr>
              <a:t>Kitchen Refrigeration</a:t>
            </a:r>
          </a:p>
        </p:txBody>
      </p:sp>
      <p:sp>
        <p:nvSpPr>
          <p:cNvPr id="25" name="TextBox 24">
            <a:extLst>
              <a:ext uri="{FF2B5EF4-FFF2-40B4-BE49-F238E27FC236}">
                <a16:creationId xmlns:a16="http://schemas.microsoft.com/office/drawing/2014/main" id="{73E7DA3F-8B4E-14A1-83C7-076544EE4D4F}"/>
              </a:ext>
            </a:extLst>
          </p:cNvPr>
          <p:cNvSpPr txBox="1"/>
          <p:nvPr/>
        </p:nvSpPr>
        <p:spPr>
          <a:xfrm>
            <a:off x="3929499" y="2491028"/>
            <a:ext cx="6159062" cy="707886"/>
          </a:xfrm>
          <a:prstGeom prst="rect">
            <a:avLst/>
          </a:prstGeom>
          <a:noFill/>
        </p:spPr>
        <p:txBody>
          <a:bodyPr wrap="square" lIns="91440" tIns="45720" rIns="91440" bIns="45720" anchor="t">
            <a:spAutoFit/>
          </a:bodyPr>
          <a:lstStyle/>
          <a:p>
            <a:r>
              <a:rPr lang="en-US" sz="4000" dirty="0">
                <a:solidFill>
                  <a:srgbClr val="109BC7"/>
                </a:solidFill>
                <a:latin typeface="Candara" panose="020E0502030303020204" pitchFamily="34" charset="0"/>
              </a:rPr>
              <a:t>Professional</a:t>
            </a:r>
          </a:p>
        </p:txBody>
      </p:sp>
      <p:pic>
        <p:nvPicPr>
          <p:cNvPr id="3" name="Picture 2">
            <a:extLst>
              <a:ext uri="{FF2B5EF4-FFF2-40B4-BE49-F238E27FC236}">
                <a16:creationId xmlns:a16="http://schemas.microsoft.com/office/drawing/2014/main" id="{15F0CF83-2A7D-68C5-F7EC-F0801B32F06D}"/>
              </a:ext>
            </a:extLst>
          </p:cNvPr>
          <p:cNvPicPr>
            <a:picLocks noChangeAspect="1"/>
          </p:cNvPicPr>
          <p:nvPr/>
        </p:nvPicPr>
        <p:blipFill>
          <a:blip r:embed="rId4"/>
          <a:srcRect b="19476"/>
          <a:stretch/>
        </p:blipFill>
        <p:spPr>
          <a:xfrm>
            <a:off x="-1708030" y="-1036696"/>
            <a:ext cx="15164891" cy="8140923"/>
          </a:xfrm>
          <a:prstGeom prst="rect">
            <a:avLst/>
          </a:prstGeom>
        </p:spPr>
      </p:pic>
      <p:sp>
        <p:nvSpPr>
          <p:cNvPr id="4" name="Freeform 6">
            <a:extLst>
              <a:ext uri="{FF2B5EF4-FFF2-40B4-BE49-F238E27FC236}">
                <a16:creationId xmlns:a16="http://schemas.microsoft.com/office/drawing/2014/main" id="{BA498553-DB2D-9CED-E06D-6E9E54FB9F89}"/>
              </a:ext>
            </a:extLst>
          </p:cNvPr>
          <p:cNvSpPr/>
          <p:nvPr/>
        </p:nvSpPr>
        <p:spPr>
          <a:xfrm>
            <a:off x="427791" y="396295"/>
            <a:ext cx="2401674" cy="1749676"/>
          </a:xfrm>
          <a:custGeom>
            <a:avLst/>
            <a:gdLst/>
            <a:ahLst/>
            <a:cxnLst/>
            <a:rect l="l" t="t" r="r" b="b"/>
            <a:pathLst>
              <a:path w="4038301" h="2789819">
                <a:moveTo>
                  <a:pt x="0" y="0"/>
                </a:moveTo>
                <a:lnTo>
                  <a:pt x="4038301" y="0"/>
                </a:lnTo>
                <a:lnTo>
                  <a:pt x="4038301" y="2789818"/>
                </a:lnTo>
                <a:lnTo>
                  <a:pt x="0" y="2789818"/>
                </a:lnTo>
                <a:lnTo>
                  <a:pt x="0" y="0"/>
                </a:lnTo>
                <a:close/>
              </a:path>
            </a:pathLst>
          </a:custGeom>
          <a: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2" name="Rectangle 1">
            <a:extLst>
              <a:ext uri="{FF2B5EF4-FFF2-40B4-BE49-F238E27FC236}">
                <a16:creationId xmlns:a16="http://schemas.microsoft.com/office/drawing/2014/main" id="{721794C3-CCF2-18A8-9537-EC3162EB41DA}"/>
              </a:ext>
            </a:extLst>
          </p:cNvPr>
          <p:cNvSpPr/>
          <p:nvPr/>
        </p:nvSpPr>
        <p:spPr>
          <a:xfrm>
            <a:off x="-1656271" y="-1036696"/>
            <a:ext cx="3001992" cy="1174719"/>
          </a:xfrm>
          <a:prstGeom prst="rect">
            <a:avLst/>
          </a:prstGeom>
          <a:solidFill>
            <a:srgbClr val="E3EFF4"/>
          </a:solidFill>
          <a:ln>
            <a:solidFill>
              <a:srgbClr val="E4F0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99595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4864" y="5359364"/>
            <a:ext cx="12310533" cy="1721436"/>
            <a:chOff x="0" y="0"/>
            <a:chExt cx="10298324" cy="1476589"/>
          </a:xfrm>
        </p:grpSpPr>
        <p:sp>
          <p:nvSpPr>
            <p:cNvPr id="5" name="Freeform 5"/>
            <p:cNvSpPr/>
            <p:nvPr/>
          </p:nvSpPr>
          <p:spPr>
            <a:xfrm>
              <a:off x="0" y="0"/>
              <a:ext cx="10298302" cy="1476525"/>
            </a:xfrm>
            <a:custGeom>
              <a:avLst/>
              <a:gdLst/>
              <a:ahLst/>
              <a:cxnLst/>
              <a:rect l="l" t="t" r="r" b="b"/>
              <a:pathLst>
                <a:path w="10298302" h="1476525">
                  <a:moveTo>
                    <a:pt x="0" y="81916"/>
                  </a:moveTo>
                  <a:cubicBezTo>
                    <a:pt x="0" y="36558"/>
                    <a:pt x="13716" y="0"/>
                    <a:pt x="30734" y="0"/>
                  </a:cubicBezTo>
                  <a:lnTo>
                    <a:pt x="10267569" y="0"/>
                  </a:lnTo>
                  <a:cubicBezTo>
                    <a:pt x="10284587" y="0"/>
                    <a:pt x="10298302" y="36558"/>
                    <a:pt x="10298302" y="81916"/>
                  </a:cubicBezTo>
                  <a:lnTo>
                    <a:pt x="10298302" y="1394609"/>
                  </a:lnTo>
                  <a:cubicBezTo>
                    <a:pt x="10298302" y="1439967"/>
                    <a:pt x="10284587" y="1476525"/>
                    <a:pt x="10267569" y="1476525"/>
                  </a:cubicBezTo>
                  <a:lnTo>
                    <a:pt x="30734" y="1476525"/>
                  </a:lnTo>
                  <a:cubicBezTo>
                    <a:pt x="13716" y="1476525"/>
                    <a:pt x="0" y="1439967"/>
                    <a:pt x="0" y="1394609"/>
                  </a:cubicBezTo>
                  <a:close/>
                </a:path>
              </a:pathLst>
            </a:custGeom>
            <a:gradFill rotWithShape="1">
              <a:gsLst>
                <a:gs pos="0">
                  <a:srgbClr val="2BAA4D">
                    <a:alpha val="100000"/>
                  </a:srgbClr>
                </a:gs>
                <a:gs pos="50000">
                  <a:srgbClr val="92D050">
                    <a:alpha val="100000"/>
                  </a:srgbClr>
                </a:gs>
                <a:gs pos="100000">
                  <a:srgbClr val="2BAA4D">
                    <a:alpha val="100000"/>
                  </a:srgbClr>
                </a:gs>
              </a:gsLst>
              <a:path path="circle">
                <a:fillToRect t="100000" r="100000"/>
              </a:path>
              <a:tileRect l="-100000" b="-100000"/>
            </a:gradFill>
          </p:spPr>
        </p:sp>
      </p:grpSp>
      <p:sp>
        <p:nvSpPr>
          <p:cNvPr id="8" name="Freeform 8"/>
          <p:cNvSpPr/>
          <p:nvPr/>
        </p:nvSpPr>
        <p:spPr>
          <a:xfrm>
            <a:off x="1" y="1"/>
            <a:ext cx="12192000" cy="5980176"/>
          </a:xfrm>
          <a:custGeom>
            <a:avLst/>
            <a:gdLst/>
            <a:ahLst/>
            <a:cxnLst/>
            <a:rect l="l" t="t" r="r" b="b"/>
            <a:pathLst>
              <a:path w="18194144" h="9802095">
                <a:moveTo>
                  <a:pt x="0" y="0"/>
                </a:moveTo>
                <a:lnTo>
                  <a:pt x="18194144" y="0"/>
                </a:lnTo>
                <a:lnTo>
                  <a:pt x="18194144" y="9802095"/>
                </a:lnTo>
                <a:lnTo>
                  <a:pt x="0" y="9802095"/>
                </a:lnTo>
                <a:lnTo>
                  <a:pt x="0" y="0"/>
                </a:lnTo>
                <a:close/>
              </a:path>
            </a:pathLst>
          </a:custGeom>
          <a:blipFill>
            <a:blip r:embed="rId3"/>
            <a:stretch>
              <a:fillRect/>
            </a:stretch>
          </a:blipFill>
        </p:spPr>
      </p:sp>
      <p:sp>
        <p:nvSpPr>
          <p:cNvPr id="9" name="Freeform 9"/>
          <p:cNvSpPr/>
          <p:nvPr/>
        </p:nvSpPr>
        <p:spPr>
          <a:xfrm>
            <a:off x="137161" y="5359364"/>
            <a:ext cx="5958840" cy="1498636"/>
          </a:xfrm>
          <a:custGeom>
            <a:avLst/>
            <a:gdLst/>
            <a:ahLst/>
            <a:cxnLst/>
            <a:rect l="l" t="t" r="r" b="b"/>
            <a:pathLst>
              <a:path w="9931363" h="2582154">
                <a:moveTo>
                  <a:pt x="0" y="0"/>
                </a:moveTo>
                <a:lnTo>
                  <a:pt x="9931363" y="0"/>
                </a:lnTo>
                <a:lnTo>
                  <a:pt x="9931363" y="2582155"/>
                </a:lnTo>
                <a:lnTo>
                  <a:pt x="0" y="2582155"/>
                </a:lnTo>
                <a:lnTo>
                  <a:pt x="0" y="0"/>
                </a:lnTo>
                <a:close/>
              </a:path>
            </a:pathLst>
          </a:custGeom>
          <a:blipFill>
            <a:blip r:embed="rId4"/>
            <a:stretch>
              <a:fillRect/>
            </a:stretch>
          </a:blipFill>
          <a:effectLst>
            <a:outerShdw blurRad="63500" sx="102000" sy="102000" algn="ctr" rotWithShape="0">
              <a:prstClr val="black">
                <a:alpha val="40000"/>
              </a:prstClr>
            </a:outerShdw>
          </a:effectLst>
        </p:spPr>
      </p:sp>
      <p:sp>
        <p:nvSpPr>
          <p:cNvPr id="11" name="Rectangle: Rounded Corners 10">
            <a:extLst>
              <a:ext uri="{FF2B5EF4-FFF2-40B4-BE49-F238E27FC236}">
                <a16:creationId xmlns:a16="http://schemas.microsoft.com/office/drawing/2014/main" id="{0394C6D0-2DE2-53AB-4DCF-4CEC141AD004}"/>
              </a:ext>
            </a:extLst>
          </p:cNvPr>
          <p:cNvSpPr/>
          <p:nvPr/>
        </p:nvSpPr>
        <p:spPr>
          <a:xfrm>
            <a:off x="1155032" y="3917482"/>
            <a:ext cx="3121268" cy="895488"/>
          </a:xfrm>
          <a:prstGeom prst="roundRect">
            <a:avLst>
              <a:gd name="adj" fmla="val 11511"/>
            </a:avLst>
          </a:prstGeom>
          <a:effectLst>
            <a:outerShdw blurRad="63500" sx="102000" sy="102000" algn="ctr"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IN" sz="1600"/>
          </a:p>
        </p:txBody>
      </p:sp>
      <p:sp>
        <p:nvSpPr>
          <p:cNvPr id="6" name="TextBox 5">
            <a:extLst>
              <a:ext uri="{FF2B5EF4-FFF2-40B4-BE49-F238E27FC236}">
                <a16:creationId xmlns:a16="http://schemas.microsoft.com/office/drawing/2014/main" id="{182736D1-44D2-EC19-BCAF-1E741CAEA89F}"/>
              </a:ext>
            </a:extLst>
          </p:cNvPr>
          <p:cNvSpPr txBox="1"/>
          <p:nvPr/>
        </p:nvSpPr>
        <p:spPr>
          <a:xfrm>
            <a:off x="1033547" y="3939952"/>
            <a:ext cx="3121268" cy="919401"/>
          </a:xfrm>
          <a:prstGeom prst="flowChartAlternateProcess">
            <a:avLst/>
          </a:prstGeom>
          <a:noFill/>
        </p:spPr>
        <p:txBody>
          <a:bodyPr wrap="square">
            <a:spAutoFit/>
          </a:bodyPr>
          <a:lstStyle/>
          <a:p>
            <a:pPr algn="ctr" rtl="0">
              <a:buNone/>
            </a:pPr>
            <a:r>
              <a:rPr lang="en-IN" sz="2000" b="1" i="0" dirty="0">
                <a:solidFill>
                  <a:srgbClr val="FFFFFF"/>
                </a:solidFill>
                <a:effectLst/>
              </a:rPr>
              <a:t>AVAILABLE CAPACITY</a:t>
            </a:r>
          </a:p>
          <a:p>
            <a:pPr algn="ctr" rtl="0">
              <a:buNone/>
            </a:pPr>
            <a:r>
              <a:rPr lang="en-IN" sz="2800" b="1" i="0" dirty="0">
                <a:solidFill>
                  <a:srgbClr val="FFFFFF"/>
                </a:solidFill>
                <a:effectLst/>
              </a:rPr>
              <a:t>200L to 500L</a:t>
            </a:r>
            <a:endParaRPr lang="en-IN" sz="2800" dirty="0">
              <a:effectLst/>
            </a:endParaRPr>
          </a:p>
        </p:txBody>
      </p:sp>
      <p:pic>
        <p:nvPicPr>
          <p:cNvPr id="13" name="Picture 12">
            <a:extLst>
              <a:ext uri="{FF2B5EF4-FFF2-40B4-BE49-F238E27FC236}">
                <a16:creationId xmlns:a16="http://schemas.microsoft.com/office/drawing/2014/main" id="{EF46A788-DEE0-D30C-E1BC-C23DC4B6936F}"/>
              </a:ext>
            </a:extLst>
          </p:cNvPr>
          <p:cNvPicPr>
            <a:picLocks noChangeAspect="1"/>
          </p:cNvPicPr>
          <p:nvPr/>
        </p:nvPicPr>
        <p:blipFill>
          <a:blip r:embed="rId5">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gradFill rotWithShape="1">
              <a:gsLst>
                <a:gs pos="0">
                  <a:srgbClr val="2BAA4D">
                    <a:alpha val="100000"/>
                  </a:srgbClr>
                </a:gs>
                <a:gs pos="50000">
                  <a:srgbClr val="92D050">
                    <a:alpha val="100000"/>
                  </a:srgbClr>
                </a:gs>
                <a:gs pos="100000">
                  <a:srgbClr val="2BAA4D">
                    <a:alpha val="100000"/>
                  </a:srgbClr>
                </a:gs>
              </a:gsLst>
              <a:path path="circle">
                <a:fillToRect t="100000" r="100000"/>
              </a:path>
              <a:tileRect l="-100000" b="-100000"/>
            </a:gradFill>
          </p:spPr>
        </p:sp>
      </p:grpSp>
      <p:sp>
        <p:nvSpPr>
          <p:cNvPr id="4" name="Freeform 4" descr="A green leaves on a black background  AI-generated content may be incorrect."/>
          <p:cNvSpPr/>
          <p:nvPr/>
        </p:nvSpPr>
        <p:spPr>
          <a:xfrm rot="21270402">
            <a:off x="-4339998" y="-1707582"/>
            <a:ext cx="7159122" cy="7561732"/>
          </a:xfrm>
          <a:custGeom>
            <a:avLst/>
            <a:gdLst/>
            <a:ahLst/>
            <a:cxnLst/>
            <a:rect l="l" t="t" r="r" b="b"/>
            <a:pathLst>
              <a:path w="17573327" h="17351880">
                <a:moveTo>
                  <a:pt x="0" y="0"/>
                </a:moveTo>
                <a:lnTo>
                  <a:pt x="17573326" y="0"/>
                </a:lnTo>
                <a:lnTo>
                  <a:pt x="17573326" y="17351880"/>
                </a:lnTo>
                <a:lnTo>
                  <a:pt x="0" y="17351880"/>
                </a:lnTo>
                <a:lnTo>
                  <a:pt x="0" y="0"/>
                </a:lnTo>
                <a:close/>
              </a:path>
            </a:pathLst>
          </a:custGeom>
          <a:blipFill>
            <a:blip r:embed="rId3"/>
            <a:stretch>
              <a:fillRect l="-3918" r="-3918"/>
            </a:stretch>
          </a:blipFill>
        </p:spPr>
      </p:sp>
      <p:grpSp>
        <p:nvGrpSpPr>
          <p:cNvPr id="5" name="Group 5"/>
          <p:cNvGrpSpPr/>
          <p:nvPr/>
        </p:nvGrpSpPr>
        <p:grpSpPr>
          <a:xfrm>
            <a:off x="7768542" y="-3320099"/>
            <a:ext cx="6063049" cy="6063049"/>
            <a:chOff x="0" y="0"/>
            <a:chExt cx="12126098" cy="12126098"/>
          </a:xfrm>
        </p:grpSpPr>
        <p:sp>
          <p:nvSpPr>
            <p:cNvPr id="6" name="Freeform 6"/>
            <p:cNvSpPr/>
            <p:nvPr/>
          </p:nvSpPr>
          <p:spPr>
            <a:xfrm>
              <a:off x="0" y="0"/>
              <a:ext cx="12126087" cy="12126087"/>
            </a:xfrm>
            <a:custGeom>
              <a:avLst/>
              <a:gdLst/>
              <a:ahLst/>
              <a:cxnLst/>
              <a:rect l="l" t="t" r="r" b="b"/>
              <a:pathLst>
                <a:path w="12126087" h="12126087">
                  <a:moveTo>
                    <a:pt x="0" y="6063107"/>
                  </a:moveTo>
                  <a:cubicBezTo>
                    <a:pt x="0" y="2714498"/>
                    <a:pt x="2714498" y="0"/>
                    <a:pt x="6063107" y="0"/>
                  </a:cubicBezTo>
                  <a:cubicBezTo>
                    <a:pt x="9411716" y="0"/>
                    <a:pt x="12126087" y="2714498"/>
                    <a:pt x="12126087" y="6063107"/>
                  </a:cubicBezTo>
                  <a:cubicBezTo>
                    <a:pt x="12126087" y="9411716"/>
                    <a:pt x="9411589" y="12126087"/>
                    <a:pt x="6063107" y="12126087"/>
                  </a:cubicBezTo>
                  <a:cubicBezTo>
                    <a:pt x="2714625" y="12126087"/>
                    <a:pt x="0" y="9411589"/>
                    <a:pt x="0" y="6063107"/>
                  </a:cubicBezTo>
                  <a:close/>
                </a:path>
              </a:pathLst>
            </a:custGeom>
            <a:solidFill>
              <a:srgbClr val="FFFFFF"/>
            </a:solidFill>
          </p:spPr>
        </p:sp>
      </p:grpSp>
      <p:grpSp>
        <p:nvGrpSpPr>
          <p:cNvPr id="7" name="Group 7"/>
          <p:cNvGrpSpPr/>
          <p:nvPr/>
        </p:nvGrpSpPr>
        <p:grpSpPr>
          <a:xfrm>
            <a:off x="2979811" y="1018661"/>
            <a:ext cx="3823501" cy="1228747"/>
            <a:chOff x="0" y="0"/>
            <a:chExt cx="6558517" cy="2107692"/>
          </a:xfrm>
        </p:grpSpPr>
        <p:sp>
          <p:nvSpPr>
            <p:cNvPr id="8" name="Freeform 8"/>
            <p:cNvSpPr/>
            <p:nvPr/>
          </p:nvSpPr>
          <p:spPr>
            <a:xfrm>
              <a:off x="0" y="0"/>
              <a:ext cx="6558517" cy="2107692"/>
            </a:xfrm>
            <a:custGeom>
              <a:avLst/>
              <a:gdLst/>
              <a:ahLst/>
              <a:cxnLst/>
              <a:rect l="l" t="t" r="r" b="b"/>
              <a:pathLst>
                <a:path w="6558517" h="2107692">
                  <a:moveTo>
                    <a:pt x="0" y="0"/>
                  </a:moveTo>
                  <a:lnTo>
                    <a:pt x="6558517" y="0"/>
                  </a:lnTo>
                  <a:lnTo>
                    <a:pt x="6558517" y="2107692"/>
                  </a:lnTo>
                  <a:lnTo>
                    <a:pt x="0" y="2107692"/>
                  </a:lnTo>
                  <a:close/>
                </a:path>
              </a:pathLst>
            </a:custGeom>
            <a:solidFill>
              <a:srgbClr val="000000">
                <a:alpha val="0"/>
              </a:srgbClr>
            </a:solidFill>
          </p:spPr>
        </p:sp>
        <p:sp>
          <p:nvSpPr>
            <p:cNvPr id="9" name="TextBox 9"/>
            <p:cNvSpPr txBox="1"/>
            <p:nvPr/>
          </p:nvSpPr>
          <p:spPr>
            <a:xfrm>
              <a:off x="0" y="-38100"/>
              <a:ext cx="6558517" cy="2145792"/>
            </a:xfrm>
            <a:prstGeom prst="rect">
              <a:avLst/>
            </a:prstGeom>
          </p:spPr>
          <p:txBody>
            <a:bodyPr lIns="0" tIns="0" rIns="0" bIns="0" rtlCol="0" anchor="t"/>
            <a:lstStyle/>
            <a:p>
              <a:pPr>
                <a:lnSpc>
                  <a:spcPts val="7200"/>
                </a:lnSpc>
              </a:pPr>
              <a:r>
                <a:rPr lang="en-US" sz="6000">
                  <a:solidFill>
                    <a:srgbClr val="FFFFFF"/>
                  </a:solidFill>
                  <a:latin typeface="Ubuntu"/>
                  <a:ea typeface="Ubuntu"/>
                  <a:cs typeface="Ubuntu"/>
                  <a:sym typeface="Ubuntu"/>
                </a:rPr>
                <a:t>FREEZER</a:t>
              </a:r>
            </a:p>
          </p:txBody>
        </p:sp>
      </p:grpSp>
      <p:grpSp>
        <p:nvGrpSpPr>
          <p:cNvPr id="10" name="Group 10"/>
          <p:cNvGrpSpPr/>
          <p:nvPr/>
        </p:nvGrpSpPr>
        <p:grpSpPr>
          <a:xfrm>
            <a:off x="2979811" y="491760"/>
            <a:ext cx="3676102" cy="1088129"/>
            <a:chOff x="0" y="0"/>
            <a:chExt cx="6305682" cy="1866485"/>
          </a:xfrm>
        </p:grpSpPr>
        <p:sp>
          <p:nvSpPr>
            <p:cNvPr id="11" name="Freeform 11"/>
            <p:cNvSpPr/>
            <p:nvPr/>
          </p:nvSpPr>
          <p:spPr>
            <a:xfrm>
              <a:off x="0" y="0"/>
              <a:ext cx="3811927" cy="1655114"/>
            </a:xfrm>
            <a:custGeom>
              <a:avLst/>
              <a:gdLst/>
              <a:ahLst/>
              <a:cxnLst/>
              <a:rect l="l" t="t" r="r" b="b"/>
              <a:pathLst>
                <a:path w="3811927" h="1655114">
                  <a:moveTo>
                    <a:pt x="0" y="0"/>
                  </a:moveTo>
                  <a:lnTo>
                    <a:pt x="3811927" y="0"/>
                  </a:lnTo>
                  <a:lnTo>
                    <a:pt x="3811927" y="1655114"/>
                  </a:lnTo>
                  <a:lnTo>
                    <a:pt x="0" y="1655114"/>
                  </a:lnTo>
                  <a:close/>
                </a:path>
              </a:pathLst>
            </a:custGeom>
            <a:solidFill>
              <a:srgbClr val="000000">
                <a:alpha val="0"/>
              </a:srgbClr>
            </a:solidFill>
          </p:spPr>
        </p:sp>
        <p:sp>
          <p:nvSpPr>
            <p:cNvPr id="12" name="TextBox 12"/>
            <p:cNvSpPr txBox="1"/>
            <p:nvPr/>
          </p:nvSpPr>
          <p:spPr>
            <a:xfrm>
              <a:off x="2493756" y="182796"/>
              <a:ext cx="3811926" cy="1683689"/>
            </a:xfrm>
            <a:prstGeom prst="rect">
              <a:avLst/>
            </a:prstGeom>
          </p:spPr>
          <p:txBody>
            <a:bodyPr lIns="0" tIns="0" rIns="0" bIns="0" rtlCol="0" anchor="t"/>
            <a:lstStyle/>
            <a:p>
              <a:pPr>
                <a:lnSpc>
                  <a:spcPts val="5680"/>
                </a:lnSpc>
              </a:pPr>
              <a:r>
                <a:rPr lang="en-US" sz="4733" dirty="0">
                  <a:solidFill>
                    <a:srgbClr val="FFFFFF"/>
                  </a:solidFill>
                  <a:latin typeface="Ubuntu"/>
                  <a:ea typeface="Ubuntu"/>
                  <a:cs typeface="Ubuntu"/>
                  <a:sym typeface="Ubuntu"/>
                </a:rPr>
                <a:t>Green</a:t>
              </a:r>
            </a:p>
          </p:txBody>
        </p:sp>
      </p:grpSp>
      <p:grpSp>
        <p:nvGrpSpPr>
          <p:cNvPr id="13" name="Group 13"/>
          <p:cNvGrpSpPr/>
          <p:nvPr/>
        </p:nvGrpSpPr>
        <p:grpSpPr>
          <a:xfrm>
            <a:off x="8884897" y="900941"/>
            <a:ext cx="2150024" cy="737692"/>
            <a:chOff x="0" y="0"/>
            <a:chExt cx="4300048" cy="1475384"/>
          </a:xfrm>
        </p:grpSpPr>
        <p:sp>
          <p:nvSpPr>
            <p:cNvPr id="14" name="Freeform 14"/>
            <p:cNvSpPr/>
            <p:nvPr/>
          </p:nvSpPr>
          <p:spPr>
            <a:xfrm>
              <a:off x="0" y="0"/>
              <a:ext cx="4300048" cy="1475384"/>
            </a:xfrm>
            <a:custGeom>
              <a:avLst/>
              <a:gdLst/>
              <a:ahLst/>
              <a:cxnLst/>
              <a:rect l="l" t="t" r="r" b="b"/>
              <a:pathLst>
                <a:path w="4300048" h="1475384">
                  <a:moveTo>
                    <a:pt x="0" y="0"/>
                  </a:moveTo>
                  <a:lnTo>
                    <a:pt x="4300048" y="0"/>
                  </a:lnTo>
                  <a:lnTo>
                    <a:pt x="4300048" y="1475384"/>
                  </a:lnTo>
                  <a:lnTo>
                    <a:pt x="0" y="1475384"/>
                  </a:lnTo>
                  <a:close/>
                </a:path>
              </a:pathLst>
            </a:custGeom>
            <a:solidFill>
              <a:srgbClr val="000000">
                <a:alpha val="0"/>
              </a:srgbClr>
            </a:solidFill>
          </p:spPr>
        </p:sp>
        <p:sp>
          <p:nvSpPr>
            <p:cNvPr id="15" name="TextBox 15"/>
            <p:cNvSpPr txBox="1"/>
            <p:nvPr/>
          </p:nvSpPr>
          <p:spPr>
            <a:xfrm>
              <a:off x="0" y="-342900"/>
              <a:ext cx="4300048" cy="1818284"/>
            </a:xfrm>
            <a:prstGeom prst="rect">
              <a:avLst/>
            </a:prstGeom>
          </p:spPr>
          <p:txBody>
            <a:bodyPr lIns="0" tIns="0" rIns="0" bIns="0" rtlCol="0" anchor="t"/>
            <a:lstStyle/>
            <a:p>
              <a:pPr>
                <a:lnSpc>
                  <a:spcPts val="7200"/>
                </a:lnSpc>
              </a:pPr>
              <a:r>
                <a:rPr lang="en-US" sz="4200">
                  <a:solidFill>
                    <a:srgbClr val="2AAB4D"/>
                  </a:solidFill>
                  <a:latin typeface="Ubuntu"/>
                  <a:ea typeface="Ubuntu"/>
                  <a:cs typeface="Ubuntu"/>
                  <a:sym typeface="Ubuntu"/>
                </a:rPr>
                <a:t>Greener</a:t>
              </a:r>
            </a:p>
          </p:txBody>
        </p:sp>
      </p:grpSp>
      <p:grpSp>
        <p:nvGrpSpPr>
          <p:cNvPr id="16" name="Group 16"/>
          <p:cNvGrpSpPr/>
          <p:nvPr/>
        </p:nvGrpSpPr>
        <p:grpSpPr>
          <a:xfrm>
            <a:off x="8929347" y="413247"/>
            <a:ext cx="2150024" cy="937287"/>
            <a:chOff x="0" y="0"/>
            <a:chExt cx="4300048" cy="1874573"/>
          </a:xfrm>
        </p:grpSpPr>
        <p:sp>
          <p:nvSpPr>
            <p:cNvPr id="17" name="Freeform 17"/>
            <p:cNvSpPr/>
            <p:nvPr/>
          </p:nvSpPr>
          <p:spPr>
            <a:xfrm>
              <a:off x="0" y="0"/>
              <a:ext cx="4300048" cy="1874573"/>
            </a:xfrm>
            <a:custGeom>
              <a:avLst/>
              <a:gdLst/>
              <a:ahLst/>
              <a:cxnLst/>
              <a:rect l="l" t="t" r="r" b="b"/>
              <a:pathLst>
                <a:path w="4300048" h="1874573">
                  <a:moveTo>
                    <a:pt x="0" y="0"/>
                  </a:moveTo>
                  <a:lnTo>
                    <a:pt x="4300048" y="0"/>
                  </a:lnTo>
                  <a:lnTo>
                    <a:pt x="4300048" y="1874573"/>
                  </a:lnTo>
                  <a:lnTo>
                    <a:pt x="0" y="1874573"/>
                  </a:lnTo>
                  <a:close/>
                </a:path>
              </a:pathLst>
            </a:custGeom>
            <a:solidFill>
              <a:srgbClr val="000000">
                <a:alpha val="0"/>
              </a:srgbClr>
            </a:solidFill>
          </p:spPr>
        </p:sp>
        <p:sp>
          <p:nvSpPr>
            <p:cNvPr id="18" name="TextBox 18"/>
            <p:cNvSpPr txBox="1"/>
            <p:nvPr/>
          </p:nvSpPr>
          <p:spPr>
            <a:xfrm>
              <a:off x="0" y="-28575"/>
              <a:ext cx="4300048" cy="1903148"/>
            </a:xfrm>
            <a:prstGeom prst="rect">
              <a:avLst/>
            </a:prstGeom>
          </p:spPr>
          <p:txBody>
            <a:bodyPr lIns="0" tIns="0" rIns="0" bIns="0" rtlCol="0" anchor="t"/>
            <a:lstStyle/>
            <a:p>
              <a:pPr>
                <a:lnSpc>
                  <a:spcPts val="2400"/>
                </a:lnSpc>
              </a:pPr>
              <a:r>
                <a:rPr lang="en-US" sz="2000" b="1">
                  <a:solidFill>
                    <a:srgbClr val="808080"/>
                  </a:solidFill>
                  <a:latin typeface="Ubuntu Bold"/>
                  <a:ea typeface="Ubuntu Bold"/>
                  <a:cs typeface="Ubuntu Bold"/>
                  <a:sym typeface="Ubuntu Bold"/>
                </a:rPr>
                <a:t>Opening the</a:t>
              </a:r>
            </a:p>
            <a:p>
              <a:pPr>
                <a:lnSpc>
                  <a:spcPts val="2400"/>
                </a:lnSpc>
              </a:pPr>
              <a:r>
                <a:rPr lang="en-US" sz="2000" b="1">
                  <a:solidFill>
                    <a:srgbClr val="808080"/>
                  </a:solidFill>
                  <a:latin typeface="Ubuntu Bold"/>
                  <a:ea typeface="Ubuntu Bold"/>
                  <a:cs typeface="Ubuntu Bold"/>
                  <a:sym typeface="Ubuntu Bold"/>
                </a:rPr>
                <a:t>Door to a</a:t>
              </a:r>
            </a:p>
          </p:txBody>
        </p:sp>
      </p:grpSp>
      <p:grpSp>
        <p:nvGrpSpPr>
          <p:cNvPr id="19" name="Group 19"/>
          <p:cNvGrpSpPr/>
          <p:nvPr/>
        </p:nvGrpSpPr>
        <p:grpSpPr>
          <a:xfrm>
            <a:off x="8929347" y="1369584"/>
            <a:ext cx="2150024" cy="877132"/>
            <a:chOff x="0" y="0"/>
            <a:chExt cx="4300048" cy="1754264"/>
          </a:xfrm>
        </p:grpSpPr>
        <p:sp>
          <p:nvSpPr>
            <p:cNvPr id="20" name="Freeform 20"/>
            <p:cNvSpPr/>
            <p:nvPr/>
          </p:nvSpPr>
          <p:spPr>
            <a:xfrm>
              <a:off x="0" y="0"/>
              <a:ext cx="4300048" cy="1754264"/>
            </a:xfrm>
            <a:custGeom>
              <a:avLst/>
              <a:gdLst/>
              <a:ahLst/>
              <a:cxnLst/>
              <a:rect l="l" t="t" r="r" b="b"/>
              <a:pathLst>
                <a:path w="4300048" h="1754264">
                  <a:moveTo>
                    <a:pt x="0" y="0"/>
                  </a:moveTo>
                  <a:lnTo>
                    <a:pt x="4300048" y="0"/>
                  </a:lnTo>
                  <a:lnTo>
                    <a:pt x="4300048" y="1754264"/>
                  </a:lnTo>
                  <a:lnTo>
                    <a:pt x="0" y="1754264"/>
                  </a:lnTo>
                  <a:close/>
                </a:path>
              </a:pathLst>
            </a:custGeom>
            <a:solidFill>
              <a:srgbClr val="000000">
                <a:alpha val="0"/>
              </a:srgbClr>
            </a:solidFill>
          </p:spPr>
        </p:sp>
        <p:sp>
          <p:nvSpPr>
            <p:cNvPr id="21" name="TextBox 21"/>
            <p:cNvSpPr txBox="1"/>
            <p:nvPr/>
          </p:nvSpPr>
          <p:spPr>
            <a:xfrm>
              <a:off x="0" y="-342900"/>
              <a:ext cx="4300048" cy="2097164"/>
            </a:xfrm>
            <a:prstGeom prst="rect">
              <a:avLst/>
            </a:prstGeom>
          </p:spPr>
          <p:txBody>
            <a:bodyPr lIns="0" tIns="0" rIns="0" bIns="0" rtlCol="0" anchor="t"/>
            <a:lstStyle/>
            <a:p>
              <a:pPr>
                <a:lnSpc>
                  <a:spcPts val="7200"/>
                </a:lnSpc>
              </a:pPr>
              <a:r>
                <a:rPr lang="en-US" sz="4200">
                  <a:solidFill>
                    <a:srgbClr val="2AAB4D"/>
                  </a:solidFill>
                  <a:latin typeface="Ubuntu"/>
                  <a:ea typeface="Ubuntu"/>
                  <a:cs typeface="Ubuntu"/>
                  <a:sym typeface="Ubuntu"/>
                </a:rPr>
                <a:t>Future</a:t>
              </a:r>
            </a:p>
          </p:txBody>
        </p:sp>
      </p:grpSp>
      <p:grpSp>
        <p:nvGrpSpPr>
          <p:cNvPr id="28" name="Group 27">
            <a:extLst>
              <a:ext uri="{FF2B5EF4-FFF2-40B4-BE49-F238E27FC236}">
                <a16:creationId xmlns:a16="http://schemas.microsoft.com/office/drawing/2014/main" id="{8E90B124-3ECD-8136-E4EA-E74170AB7D00}"/>
              </a:ext>
            </a:extLst>
          </p:cNvPr>
          <p:cNvGrpSpPr/>
          <p:nvPr/>
        </p:nvGrpSpPr>
        <p:grpSpPr>
          <a:xfrm>
            <a:off x="1028264" y="1899430"/>
            <a:ext cx="10271900" cy="4072650"/>
            <a:chOff x="1306850" y="2816647"/>
            <a:chExt cx="10271900" cy="4072650"/>
          </a:xfrm>
          <a:effectLst>
            <a:outerShdw blurRad="50800" dist="38100" dir="5400000" algn="t" rotWithShape="0">
              <a:prstClr val="black">
                <a:alpha val="40000"/>
              </a:prstClr>
            </a:outerShdw>
          </a:effectLst>
        </p:grpSpPr>
        <p:sp>
          <p:nvSpPr>
            <p:cNvPr id="22" name="Freeform 22"/>
            <p:cNvSpPr/>
            <p:nvPr/>
          </p:nvSpPr>
          <p:spPr>
            <a:xfrm>
              <a:off x="1306850" y="2864556"/>
              <a:ext cx="5340283" cy="2925878"/>
            </a:xfrm>
            <a:custGeom>
              <a:avLst/>
              <a:gdLst/>
              <a:ahLst/>
              <a:cxnLst/>
              <a:rect l="l" t="t" r="r" b="b"/>
              <a:pathLst>
                <a:path w="8010425" h="4388817">
                  <a:moveTo>
                    <a:pt x="0" y="0"/>
                  </a:moveTo>
                  <a:lnTo>
                    <a:pt x="8010425" y="0"/>
                  </a:lnTo>
                  <a:lnTo>
                    <a:pt x="8010425" y="4388817"/>
                  </a:lnTo>
                  <a:lnTo>
                    <a:pt x="0" y="4388817"/>
                  </a:lnTo>
                  <a:lnTo>
                    <a:pt x="0" y="0"/>
                  </a:lnTo>
                  <a:close/>
                </a:path>
              </a:pathLst>
            </a:custGeom>
            <a:blipFill>
              <a:blip r:embed="rId4"/>
              <a:stretch>
                <a:fillRect l="-10219" t="-30570" r="-8232" b="-13471"/>
              </a:stretch>
            </a:blipFill>
          </p:spPr>
        </p:sp>
        <p:sp>
          <p:nvSpPr>
            <p:cNvPr id="23" name="Freeform 23"/>
            <p:cNvSpPr/>
            <p:nvPr/>
          </p:nvSpPr>
          <p:spPr>
            <a:xfrm>
              <a:off x="4265051" y="2816647"/>
              <a:ext cx="4279502" cy="3566252"/>
            </a:xfrm>
            <a:custGeom>
              <a:avLst/>
              <a:gdLst/>
              <a:ahLst/>
              <a:cxnLst/>
              <a:rect l="l" t="t" r="r" b="b"/>
              <a:pathLst>
                <a:path w="6419253" h="5349378">
                  <a:moveTo>
                    <a:pt x="0" y="0"/>
                  </a:moveTo>
                  <a:lnTo>
                    <a:pt x="6419253" y="0"/>
                  </a:lnTo>
                  <a:lnTo>
                    <a:pt x="6419253" y="5349377"/>
                  </a:lnTo>
                  <a:lnTo>
                    <a:pt x="0" y="5349377"/>
                  </a:lnTo>
                  <a:lnTo>
                    <a:pt x="0" y="0"/>
                  </a:lnTo>
                  <a:close/>
                </a:path>
              </a:pathLst>
            </a:custGeom>
            <a:blipFill>
              <a:blip r:embed="rId5"/>
              <a:stretch>
                <a:fillRect/>
              </a:stretch>
            </a:blipFill>
          </p:spPr>
        </p:sp>
        <p:sp>
          <p:nvSpPr>
            <p:cNvPr id="24" name="Freeform 24"/>
            <p:cNvSpPr/>
            <p:nvPr/>
          </p:nvSpPr>
          <p:spPr>
            <a:xfrm>
              <a:off x="6208591" y="2857279"/>
              <a:ext cx="4032018" cy="4032018"/>
            </a:xfrm>
            <a:custGeom>
              <a:avLst/>
              <a:gdLst/>
              <a:ahLst/>
              <a:cxnLst/>
              <a:rect l="l" t="t" r="r" b="b"/>
              <a:pathLst>
                <a:path w="6048027" h="6048027">
                  <a:moveTo>
                    <a:pt x="0" y="0"/>
                  </a:moveTo>
                  <a:lnTo>
                    <a:pt x="6048027" y="0"/>
                  </a:lnTo>
                  <a:lnTo>
                    <a:pt x="6048027" y="6048027"/>
                  </a:lnTo>
                  <a:lnTo>
                    <a:pt x="0" y="6048027"/>
                  </a:lnTo>
                  <a:lnTo>
                    <a:pt x="0" y="0"/>
                  </a:lnTo>
                  <a:close/>
                </a:path>
              </a:pathLst>
            </a:custGeom>
            <a:blipFill>
              <a:blip r:embed="rId6"/>
              <a:stretch>
                <a:fillRect/>
              </a:stretch>
            </a:blipFill>
          </p:spPr>
        </p:sp>
        <p:sp>
          <p:nvSpPr>
            <p:cNvPr id="25" name="Freeform 25"/>
            <p:cNvSpPr/>
            <p:nvPr/>
          </p:nvSpPr>
          <p:spPr>
            <a:xfrm rot="-102449">
              <a:off x="8827109" y="3731540"/>
              <a:ext cx="2751641" cy="2751641"/>
            </a:xfrm>
            <a:custGeom>
              <a:avLst/>
              <a:gdLst/>
              <a:ahLst/>
              <a:cxnLst/>
              <a:rect l="l" t="t" r="r" b="b"/>
              <a:pathLst>
                <a:path w="4127462" h="4127462">
                  <a:moveTo>
                    <a:pt x="0" y="0"/>
                  </a:moveTo>
                  <a:lnTo>
                    <a:pt x="4127462" y="0"/>
                  </a:lnTo>
                  <a:lnTo>
                    <a:pt x="4127462" y="4127463"/>
                  </a:lnTo>
                  <a:lnTo>
                    <a:pt x="0" y="4127463"/>
                  </a:lnTo>
                  <a:lnTo>
                    <a:pt x="0" y="0"/>
                  </a:lnTo>
                  <a:close/>
                </a:path>
              </a:pathLst>
            </a:custGeom>
            <a:blipFill>
              <a:blip r:embed="rId7"/>
              <a:stretch>
                <a:fillRect/>
              </a:stretch>
            </a:blipFill>
          </p:spPr>
        </p:sp>
      </p:grpSp>
      <p:pic>
        <p:nvPicPr>
          <p:cNvPr id="26" name="Picture 25">
            <a:extLst>
              <a:ext uri="{FF2B5EF4-FFF2-40B4-BE49-F238E27FC236}">
                <a16:creationId xmlns:a16="http://schemas.microsoft.com/office/drawing/2014/main" id="{4A62F5CC-0D3A-3826-31B4-31FAC1C214DF}"/>
              </a:ext>
            </a:extLst>
          </p:cNvPr>
          <p:cNvPicPr>
            <a:picLocks noChangeAspect="1"/>
          </p:cNvPicPr>
          <p:nvPr/>
        </p:nvPicPr>
        <p:blipFill>
          <a:blip r:embed="rId8">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
        <p:nvSpPr>
          <p:cNvPr id="27" name="Freeform 9">
            <a:extLst>
              <a:ext uri="{FF2B5EF4-FFF2-40B4-BE49-F238E27FC236}">
                <a16:creationId xmlns:a16="http://schemas.microsoft.com/office/drawing/2014/main" id="{70DB0EA6-2869-DE5B-BA59-8445DF987FEA}"/>
              </a:ext>
            </a:extLst>
          </p:cNvPr>
          <p:cNvSpPr/>
          <p:nvPr/>
        </p:nvSpPr>
        <p:spPr>
          <a:xfrm>
            <a:off x="3259863" y="5374257"/>
            <a:ext cx="5340283" cy="1164202"/>
          </a:xfrm>
          <a:custGeom>
            <a:avLst/>
            <a:gdLst/>
            <a:ahLst/>
            <a:cxnLst/>
            <a:rect l="l" t="t" r="r" b="b"/>
            <a:pathLst>
              <a:path w="9931363" h="2582154">
                <a:moveTo>
                  <a:pt x="0" y="0"/>
                </a:moveTo>
                <a:lnTo>
                  <a:pt x="9931363" y="0"/>
                </a:lnTo>
                <a:lnTo>
                  <a:pt x="9931363" y="2582155"/>
                </a:lnTo>
                <a:lnTo>
                  <a:pt x="0" y="2582155"/>
                </a:lnTo>
                <a:lnTo>
                  <a:pt x="0" y="0"/>
                </a:lnTo>
                <a:close/>
              </a:path>
            </a:pathLst>
          </a:custGeom>
          <a:blipFill>
            <a:blip r:embed="rId9"/>
            <a:stretch>
              <a:fillRect/>
            </a:stretch>
          </a:blipFill>
          <a:effectLst>
            <a:outerShdw blurRad="63500" sx="102000" sy="102000" algn="ctr" rotWithShape="0">
              <a:prstClr val="black">
                <a:alpha val="40000"/>
              </a:prstClr>
            </a:outerShdw>
          </a:effectLst>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C8C730-81BF-EA2D-8AA0-36781D7F9EE7}"/>
              </a:ext>
            </a:extLst>
          </p:cNvPr>
          <p:cNvPicPr>
            <a:picLocks noChangeAspect="1"/>
          </p:cNvPicPr>
          <p:nvPr/>
        </p:nvPicPr>
        <p:blipFill>
          <a:blip r:embed="rId2"/>
          <a:stretch>
            <a:fillRect/>
          </a:stretch>
        </p:blipFill>
        <p:spPr>
          <a:xfrm>
            <a:off x="0" y="-540382"/>
            <a:ext cx="12192000" cy="6565574"/>
          </a:xfrm>
          <a:prstGeom prst="rect">
            <a:avLst/>
          </a:prstGeom>
        </p:spPr>
      </p:pic>
      <p:grpSp>
        <p:nvGrpSpPr>
          <p:cNvPr id="6" name="Group 4">
            <a:extLst>
              <a:ext uri="{FF2B5EF4-FFF2-40B4-BE49-F238E27FC236}">
                <a16:creationId xmlns:a16="http://schemas.microsoft.com/office/drawing/2014/main" id="{3104A268-A640-6A36-3153-4D5990BAA6FA}"/>
              </a:ext>
            </a:extLst>
          </p:cNvPr>
          <p:cNvGrpSpPr/>
          <p:nvPr/>
        </p:nvGrpSpPr>
        <p:grpSpPr>
          <a:xfrm>
            <a:off x="-54864" y="6025192"/>
            <a:ext cx="12310533" cy="1055608"/>
            <a:chOff x="0" y="0"/>
            <a:chExt cx="10298324" cy="1476589"/>
          </a:xfrm>
        </p:grpSpPr>
        <p:sp>
          <p:nvSpPr>
            <p:cNvPr id="7" name="Freeform 5">
              <a:extLst>
                <a:ext uri="{FF2B5EF4-FFF2-40B4-BE49-F238E27FC236}">
                  <a16:creationId xmlns:a16="http://schemas.microsoft.com/office/drawing/2014/main" id="{612FA095-1F85-5E56-80E2-7161A78C3545}"/>
                </a:ext>
              </a:extLst>
            </p:cNvPr>
            <p:cNvSpPr/>
            <p:nvPr/>
          </p:nvSpPr>
          <p:spPr>
            <a:xfrm>
              <a:off x="0" y="0"/>
              <a:ext cx="10298302" cy="1476525"/>
            </a:xfrm>
            <a:custGeom>
              <a:avLst/>
              <a:gdLst/>
              <a:ahLst/>
              <a:cxnLst/>
              <a:rect l="l" t="t" r="r" b="b"/>
              <a:pathLst>
                <a:path w="10298302" h="1476525">
                  <a:moveTo>
                    <a:pt x="0" y="81916"/>
                  </a:moveTo>
                  <a:cubicBezTo>
                    <a:pt x="0" y="36558"/>
                    <a:pt x="13716" y="0"/>
                    <a:pt x="30734" y="0"/>
                  </a:cubicBezTo>
                  <a:lnTo>
                    <a:pt x="10267569" y="0"/>
                  </a:lnTo>
                  <a:cubicBezTo>
                    <a:pt x="10284587" y="0"/>
                    <a:pt x="10298302" y="36558"/>
                    <a:pt x="10298302" y="81916"/>
                  </a:cubicBezTo>
                  <a:lnTo>
                    <a:pt x="10298302" y="1394609"/>
                  </a:lnTo>
                  <a:cubicBezTo>
                    <a:pt x="10298302" y="1439967"/>
                    <a:pt x="10284587" y="1476525"/>
                    <a:pt x="10267569" y="1476525"/>
                  </a:cubicBezTo>
                  <a:lnTo>
                    <a:pt x="30734" y="1476525"/>
                  </a:lnTo>
                  <a:cubicBezTo>
                    <a:pt x="13716" y="1476525"/>
                    <a:pt x="0" y="1439967"/>
                    <a:pt x="0" y="1394609"/>
                  </a:cubicBezTo>
                  <a:close/>
                </a:path>
              </a:pathLst>
            </a:custGeom>
            <a:gradFill rotWithShape="1">
              <a:gsLst>
                <a:gs pos="0">
                  <a:srgbClr val="2BAA4D">
                    <a:alpha val="100000"/>
                  </a:srgbClr>
                </a:gs>
                <a:gs pos="50000">
                  <a:srgbClr val="92D050">
                    <a:alpha val="100000"/>
                  </a:srgbClr>
                </a:gs>
                <a:gs pos="100000">
                  <a:srgbClr val="2BAA4D">
                    <a:alpha val="100000"/>
                  </a:srgbClr>
                </a:gs>
              </a:gsLst>
              <a:path path="circle">
                <a:fillToRect t="100000" r="100000"/>
              </a:path>
              <a:tileRect l="-100000" b="-100000"/>
            </a:gradFill>
          </p:spPr>
        </p:sp>
      </p:grpSp>
      <p:sp>
        <p:nvSpPr>
          <p:cNvPr id="8" name="Rectangle: Rounded Corners 7">
            <a:extLst>
              <a:ext uri="{FF2B5EF4-FFF2-40B4-BE49-F238E27FC236}">
                <a16:creationId xmlns:a16="http://schemas.microsoft.com/office/drawing/2014/main" id="{3FB3A73C-F806-3ADD-EB6A-C2E6BFA9F8F0}"/>
              </a:ext>
            </a:extLst>
          </p:cNvPr>
          <p:cNvSpPr/>
          <p:nvPr/>
        </p:nvSpPr>
        <p:spPr>
          <a:xfrm>
            <a:off x="1131886" y="3630994"/>
            <a:ext cx="2929975" cy="919401"/>
          </a:xfrm>
          <a:prstGeom prst="roundRect">
            <a:avLst>
              <a:gd name="adj" fmla="val 1151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IN" sz="1600"/>
          </a:p>
        </p:txBody>
      </p:sp>
      <p:sp>
        <p:nvSpPr>
          <p:cNvPr id="5" name="TextBox 4">
            <a:extLst>
              <a:ext uri="{FF2B5EF4-FFF2-40B4-BE49-F238E27FC236}">
                <a16:creationId xmlns:a16="http://schemas.microsoft.com/office/drawing/2014/main" id="{BE59435C-CE9D-5885-FD9E-3CC83040D9D3}"/>
              </a:ext>
            </a:extLst>
          </p:cNvPr>
          <p:cNvSpPr txBox="1"/>
          <p:nvPr/>
        </p:nvSpPr>
        <p:spPr>
          <a:xfrm>
            <a:off x="1030390" y="3630994"/>
            <a:ext cx="3132966" cy="919401"/>
          </a:xfrm>
          <a:prstGeom prst="flowChartAlternateProcess">
            <a:avLst/>
          </a:prstGeom>
          <a:noFill/>
        </p:spPr>
        <p:txBody>
          <a:bodyPr wrap="square">
            <a:spAutoFit/>
          </a:bodyPr>
          <a:lstStyle/>
          <a:p>
            <a:pPr algn="ctr" rtl="0">
              <a:buNone/>
            </a:pPr>
            <a:r>
              <a:rPr lang="en-IN" sz="2000" b="1" i="0" dirty="0">
                <a:solidFill>
                  <a:srgbClr val="FFFFFF"/>
                </a:solidFill>
                <a:effectLst/>
              </a:rPr>
              <a:t>AVAILABLE CAPACITY</a:t>
            </a:r>
          </a:p>
          <a:p>
            <a:pPr algn="ctr" rtl="0">
              <a:buNone/>
            </a:pPr>
            <a:r>
              <a:rPr lang="en-IN" sz="2800" b="1" i="0" dirty="0">
                <a:solidFill>
                  <a:srgbClr val="FFFFFF"/>
                </a:solidFill>
                <a:effectLst/>
              </a:rPr>
              <a:t>900L </a:t>
            </a:r>
            <a:r>
              <a:rPr lang="en-IN" sz="2400" b="1" i="0" dirty="0">
                <a:solidFill>
                  <a:srgbClr val="FFFFFF"/>
                </a:solidFill>
                <a:effectLst/>
              </a:rPr>
              <a:t>to</a:t>
            </a:r>
            <a:r>
              <a:rPr lang="en-IN" sz="2800" b="1" i="0" dirty="0">
                <a:solidFill>
                  <a:srgbClr val="FFFFFF"/>
                </a:solidFill>
                <a:effectLst/>
              </a:rPr>
              <a:t> 1800L</a:t>
            </a:r>
            <a:endParaRPr lang="en-IN" sz="2800" dirty="0">
              <a:effectLst/>
            </a:endParaRPr>
          </a:p>
        </p:txBody>
      </p:sp>
      <p:pic>
        <p:nvPicPr>
          <p:cNvPr id="12" name="Picture 11">
            <a:extLst>
              <a:ext uri="{FF2B5EF4-FFF2-40B4-BE49-F238E27FC236}">
                <a16:creationId xmlns:a16="http://schemas.microsoft.com/office/drawing/2014/main" id="{CFDAB16B-61A8-569E-A42B-4794AF278A64}"/>
              </a:ext>
            </a:extLst>
          </p:cNvPr>
          <p:cNvPicPr>
            <a:picLocks noChangeAspect="1"/>
          </p:cNvPicPr>
          <p:nvPr/>
        </p:nvPicPr>
        <p:blipFill>
          <a:blip r:embed="rId3"/>
          <a:stretch>
            <a:fillRect/>
          </a:stretch>
        </p:blipFill>
        <p:spPr>
          <a:xfrm>
            <a:off x="397174" y="5012237"/>
            <a:ext cx="5600855" cy="174288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DAA4977-3CD4-A469-1ED2-8A1C6BE6693B}"/>
              </a:ext>
            </a:extLst>
          </p:cNvPr>
          <p:cNvPicPr>
            <a:picLocks noChangeAspect="1"/>
          </p:cNvPicPr>
          <p:nvPr/>
        </p:nvPicPr>
        <p:blipFill>
          <a:blip r:embed="rId4">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extLst>
      <p:ext uri="{BB962C8B-B14F-4D97-AF65-F5344CB8AC3E}">
        <p14:creationId xmlns:p14="http://schemas.microsoft.com/office/powerpoint/2010/main" val="1031561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colored shapes  AI-generated content may be incorrect."/>
          <p:cNvSpPr/>
          <p:nvPr/>
        </p:nvSpPr>
        <p:spPr>
          <a:xfrm>
            <a:off x="2789501" y="-803625"/>
            <a:ext cx="1608779" cy="495132"/>
          </a:xfrm>
          <a:custGeom>
            <a:avLst/>
            <a:gdLst/>
            <a:ahLst/>
            <a:cxnLst/>
            <a:rect l="l" t="t" r="r" b="b"/>
            <a:pathLst>
              <a:path w="2413168" h="742698">
                <a:moveTo>
                  <a:pt x="0" y="0"/>
                </a:moveTo>
                <a:lnTo>
                  <a:pt x="2413168" y="0"/>
                </a:lnTo>
                <a:lnTo>
                  <a:pt x="2413168" y="742698"/>
                </a:lnTo>
                <a:lnTo>
                  <a:pt x="0" y="742698"/>
                </a:lnTo>
                <a:lnTo>
                  <a:pt x="0" y="0"/>
                </a:lnTo>
                <a:close/>
              </a:path>
            </a:pathLst>
          </a:custGeom>
          <a:blipFill>
            <a:blip r:embed="rId3"/>
            <a:stretch>
              <a:fillRect/>
            </a:stretch>
          </a:blipFill>
        </p:spPr>
      </p:sp>
      <p:grpSp>
        <p:nvGrpSpPr>
          <p:cNvPr id="4" name="Group 4"/>
          <p:cNvGrpSpPr/>
          <p:nvPr/>
        </p:nvGrpSpPr>
        <p:grpSpPr>
          <a:xfrm>
            <a:off x="0" y="5552916"/>
            <a:ext cx="12226223" cy="1542151"/>
            <a:chOff x="0" y="0"/>
            <a:chExt cx="10298324" cy="1476589"/>
          </a:xfrm>
        </p:grpSpPr>
        <p:sp>
          <p:nvSpPr>
            <p:cNvPr id="5" name="Freeform 5"/>
            <p:cNvSpPr/>
            <p:nvPr/>
          </p:nvSpPr>
          <p:spPr>
            <a:xfrm>
              <a:off x="0" y="0"/>
              <a:ext cx="10298302" cy="1476525"/>
            </a:xfrm>
            <a:custGeom>
              <a:avLst/>
              <a:gdLst/>
              <a:ahLst/>
              <a:cxnLst/>
              <a:rect l="l" t="t" r="r" b="b"/>
              <a:pathLst>
                <a:path w="10298302" h="1476525">
                  <a:moveTo>
                    <a:pt x="0" y="81916"/>
                  </a:moveTo>
                  <a:cubicBezTo>
                    <a:pt x="0" y="36558"/>
                    <a:pt x="13716" y="0"/>
                    <a:pt x="30734" y="0"/>
                  </a:cubicBezTo>
                  <a:lnTo>
                    <a:pt x="10267569" y="0"/>
                  </a:lnTo>
                  <a:cubicBezTo>
                    <a:pt x="10284587" y="0"/>
                    <a:pt x="10298302" y="36558"/>
                    <a:pt x="10298302" y="81916"/>
                  </a:cubicBezTo>
                  <a:lnTo>
                    <a:pt x="10298302" y="1394609"/>
                  </a:lnTo>
                  <a:cubicBezTo>
                    <a:pt x="10298302" y="1439967"/>
                    <a:pt x="10284587" y="1476525"/>
                    <a:pt x="10267569" y="1476525"/>
                  </a:cubicBezTo>
                  <a:lnTo>
                    <a:pt x="30734" y="1476525"/>
                  </a:lnTo>
                  <a:cubicBezTo>
                    <a:pt x="13716" y="1476525"/>
                    <a:pt x="0" y="1439967"/>
                    <a:pt x="0" y="1394609"/>
                  </a:cubicBezTo>
                  <a:close/>
                </a:path>
              </a:pathLst>
            </a:custGeom>
            <a:gradFill rotWithShape="1">
              <a:gsLst>
                <a:gs pos="0">
                  <a:srgbClr val="001E68">
                    <a:alpha val="100000"/>
                  </a:srgbClr>
                </a:gs>
                <a:gs pos="100000">
                  <a:srgbClr val="369CD5">
                    <a:alpha val="100000"/>
                  </a:srgbClr>
                </a:gs>
              </a:gsLst>
              <a:path path="circle">
                <a:fillToRect l="100000" t="100000"/>
              </a:path>
              <a:tileRect r="-100000" b="-100000"/>
            </a:gradFill>
          </p:spPr>
        </p:sp>
      </p:grpSp>
      <p:sp>
        <p:nvSpPr>
          <p:cNvPr id="8" name="Freeform 8"/>
          <p:cNvSpPr/>
          <p:nvPr/>
        </p:nvSpPr>
        <p:spPr>
          <a:xfrm>
            <a:off x="2902519" y="3560376"/>
            <a:ext cx="1359963" cy="251975"/>
          </a:xfrm>
          <a:custGeom>
            <a:avLst/>
            <a:gdLst/>
            <a:ahLst/>
            <a:cxnLst/>
            <a:rect l="l" t="t" r="r" b="b"/>
            <a:pathLst>
              <a:path w="2121957" h="399392">
                <a:moveTo>
                  <a:pt x="0" y="0"/>
                </a:moveTo>
                <a:lnTo>
                  <a:pt x="2121957" y="0"/>
                </a:lnTo>
                <a:lnTo>
                  <a:pt x="2121957" y="399392"/>
                </a:lnTo>
                <a:lnTo>
                  <a:pt x="0" y="399392"/>
                </a:lnTo>
                <a:lnTo>
                  <a:pt x="0" y="0"/>
                </a:lnTo>
                <a:close/>
              </a:path>
            </a:pathLst>
          </a:custGeom>
          <a:blipFill>
            <a:blip r:embed="rId4"/>
            <a:stretch>
              <a:fillRect b="-53744"/>
            </a:stretch>
          </a:blipFill>
        </p:spPr>
      </p:sp>
      <p:sp>
        <p:nvSpPr>
          <p:cNvPr id="9" name="Freeform 9"/>
          <p:cNvSpPr/>
          <p:nvPr/>
        </p:nvSpPr>
        <p:spPr>
          <a:xfrm>
            <a:off x="0" y="-939091"/>
            <a:ext cx="12226223" cy="6586877"/>
          </a:xfrm>
          <a:custGeom>
            <a:avLst/>
            <a:gdLst/>
            <a:ahLst/>
            <a:cxnLst/>
            <a:rect l="l" t="t" r="r" b="b"/>
            <a:pathLst>
              <a:path w="18339334" h="9880316">
                <a:moveTo>
                  <a:pt x="0" y="0"/>
                </a:moveTo>
                <a:lnTo>
                  <a:pt x="18339334" y="0"/>
                </a:lnTo>
                <a:lnTo>
                  <a:pt x="18339334" y="9880317"/>
                </a:lnTo>
                <a:lnTo>
                  <a:pt x="0" y="9880317"/>
                </a:lnTo>
                <a:lnTo>
                  <a:pt x="0" y="0"/>
                </a:lnTo>
                <a:close/>
              </a:path>
            </a:pathLst>
          </a:custGeom>
          <a:blipFill>
            <a:blip r:embed="rId5"/>
            <a:stretch>
              <a:fillRect/>
            </a:stretch>
          </a:blipFill>
        </p:spPr>
      </p:sp>
      <p:sp>
        <p:nvSpPr>
          <p:cNvPr id="10" name="Freeform 10"/>
          <p:cNvSpPr/>
          <p:nvPr/>
        </p:nvSpPr>
        <p:spPr>
          <a:xfrm>
            <a:off x="764383" y="5067121"/>
            <a:ext cx="6168185" cy="1696251"/>
          </a:xfrm>
          <a:custGeom>
            <a:avLst/>
            <a:gdLst/>
            <a:ahLst/>
            <a:cxnLst/>
            <a:rect l="l" t="t" r="r" b="b"/>
            <a:pathLst>
              <a:path w="9252278" h="2544377">
                <a:moveTo>
                  <a:pt x="0" y="0"/>
                </a:moveTo>
                <a:lnTo>
                  <a:pt x="9252279" y="0"/>
                </a:lnTo>
                <a:lnTo>
                  <a:pt x="9252279" y="2544377"/>
                </a:lnTo>
                <a:lnTo>
                  <a:pt x="0" y="2544377"/>
                </a:lnTo>
                <a:lnTo>
                  <a:pt x="0" y="0"/>
                </a:lnTo>
                <a:close/>
              </a:path>
            </a:pathLst>
          </a:custGeom>
          <a:blipFill>
            <a:blip r:embed="rId6"/>
            <a:stretch>
              <a:fillRect/>
            </a:stretch>
          </a:blipFill>
          <a:effectLst>
            <a:outerShdw blurRad="63500" sx="102000" sy="102000" algn="ctr" rotWithShape="0">
              <a:prstClr val="black">
                <a:alpha val="40000"/>
              </a:prstClr>
            </a:outerShdw>
          </a:effectLst>
        </p:spPr>
      </p:sp>
      <p:sp>
        <p:nvSpPr>
          <p:cNvPr id="11" name="Freeform 20">
            <a:extLst>
              <a:ext uri="{FF2B5EF4-FFF2-40B4-BE49-F238E27FC236}">
                <a16:creationId xmlns:a16="http://schemas.microsoft.com/office/drawing/2014/main" id="{CDC2D426-90B1-5B0E-24D3-6C9A5543CF3E}"/>
              </a:ext>
            </a:extLst>
          </p:cNvPr>
          <p:cNvSpPr/>
          <p:nvPr/>
        </p:nvSpPr>
        <p:spPr>
          <a:xfrm>
            <a:off x="9670942" y="2081400"/>
            <a:ext cx="291898" cy="227847"/>
          </a:xfrm>
          <a:custGeom>
            <a:avLst/>
            <a:gdLst/>
            <a:ahLst/>
            <a:cxnLst/>
            <a:rect l="l" t="t" r="r" b="b"/>
            <a:pathLst>
              <a:path w="2274357" h="1241382">
                <a:moveTo>
                  <a:pt x="0" y="0"/>
                </a:moveTo>
                <a:lnTo>
                  <a:pt x="2274357" y="0"/>
                </a:lnTo>
                <a:lnTo>
                  <a:pt x="2274357" y="1241382"/>
                </a:lnTo>
                <a:lnTo>
                  <a:pt x="0" y="1241382"/>
                </a:lnTo>
                <a:lnTo>
                  <a:pt x="0" y="0"/>
                </a:lnTo>
                <a:close/>
              </a:path>
            </a:pathLst>
          </a:custGeom>
          <a:blipFill>
            <a:blip r:embed="rId7"/>
            <a:stretch>
              <a:fillRect/>
            </a:stretch>
          </a:blipFill>
        </p:spPr>
      </p:sp>
      <p:sp>
        <p:nvSpPr>
          <p:cNvPr id="3" name="Rectangle: Rounded Corners 2">
            <a:extLst>
              <a:ext uri="{FF2B5EF4-FFF2-40B4-BE49-F238E27FC236}">
                <a16:creationId xmlns:a16="http://schemas.microsoft.com/office/drawing/2014/main" id="{FF5DBCDD-C5E7-7284-5855-9B01A4A499E0}"/>
              </a:ext>
            </a:extLst>
          </p:cNvPr>
          <p:cNvSpPr/>
          <p:nvPr/>
        </p:nvSpPr>
        <p:spPr>
          <a:xfrm>
            <a:off x="1133203" y="3388283"/>
            <a:ext cx="3265077" cy="998970"/>
          </a:xfrm>
          <a:prstGeom prst="roundRect">
            <a:avLst>
              <a:gd name="adj" fmla="val 11511"/>
            </a:avLst>
          </a:prstGeom>
          <a:solidFill>
            <a:srgbClr val="1C9AC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5304E200-CA5D-6DBE-23B0-391E65039FAF}"/>
              </a:ext>
            </a:extLst>
          </p:cNvPr>
          <p:cNvSpPr txBox="1"/>
          <p:nvPr/>
        </p:nvSpPr>
        <p:spPr>
          <a:xfrm>
            <a:off x="1133203" y="3418272"/>
            <a:ext cx="3265077" cy="1055608"/>
          </a:xfrm>
          <a:prstGeom prst="flowChartAlternateProcess">
            <a:avLst/>
          </a:prstGeom>
          <a:noFill/>
        </p:spPr>
        <p:txBody>
          <a:bodyPr wrap="square">
            <a:spAutoFit/>
          </a:bodyPr>
          <a:lstStyle/>
          <a:p>
            <a:pPr algn="ctr" rtl="0">
              <a:buNone/>
            </a:pPr>
            <a:r>
              <a:rPr lang="en-IN" sz="2400" b="1" i="0" dirty="0">
                <a:solidFill>
                  <a:srgbClr val="FFFFFF"/>
                </a:solidFill>
                <a:effectLst/>
              </a:rPr>
              <a:t>AVAILABLE CAPACITY</a:t>
            </a:r>
          </a:p>
          <a:p>
            <a:pPr algn="ctr" rtl="0">
              <a:buNone/>
            </a:pPr>
            <a:r>
              <a:rPr lang="en-IN" sz="3200" b="1" i="0" dirty="0">
                <a:solidFill>
                  <a:srgbClr val="FFFFFF"/>
                </a:solidFill>
                <a:effectLst/>
              </a:rPr>
              <a:t>70L to 700L</a:t>
            </a:r>
            <a:endParaRPr lang="en-IN" sz="3200" dirty="0">
              <a:effectLst/>
            </a:endParaRPr>
          </a:p>
        </p:txBody>
      </p:sp>
      <p:pic>
        <p:nvPicPr>
          <p:cNvPr id="12" name="Picture 11">
            <a:extLst>
              <a:ext uri="{FF2B5EF4-FFF2-40B4-BE49-F238E27FC236}">
                <a16:creationId xmlns:a16="http://schemas.microsoft.com/office/drawing/2014/main" id="{2420AD0A-7291-FA4C-14CF-2B1130952DF0}"/>
              </a:ext>
            </a:extLst>
          </p:cNvPr>
          <p:cNvPicPr>
            <a:picLocks noChangeAspect="1"/>
          </p:cNvPicPr>
          <p:nvPr/>
        </p:nvPicPr>
        <p:blipFill>
          <a:blip r:embed="rId8">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40154" y="5110644"/>
            <a:ext cx="13081325" cy="2124353"/>
            <a:chOff x="0" y="0"/>
            <a:chExt cx="10298324" cy="1672405"/>
          </a:xfrm>
        </p:grpSpPr>
        <p:sp>
          <p:nvSpPr>
            <p:cNvPr id="4" name="Freeform 4"/>
            <p:cNvSpPr/>
            <p:nvPr/>
          </p:nvSpPr>
          <p:spPr>
            <a:xfrm>
              <a:off x="0" y="0"/>
              <a:ext cx="10298302" cy="1672332"/>
            </a:xfrm>
            <a:custGeom>
              <a:avLst/>
              <a:gdLst/>
              <a:ahLst/>
              <a:cxnLst/>
              <a:rect l="l" t="t" r="r" b="b"/>
              <a:pathLst>
                <a:path w="10298302" h="1672332">
                  <a:moveTo>
                    <a:pt x="0" y="92780"/>
                  </a:moveTo>
                  <a:cubicBezTo>
                    <a:pt x="0" y="41406"/>
                    <a:pt x="13716" y="0"/>
                    <a:pt x="30734" y="0"/>
                  </a:cubicBezTo>
                  <a:lnTo>
                    <a:pt x="10267569" y="0"/>
                  </a:lnTo>
                  <a:cubicBezTo>
                    <a:pt x="10284587" y="0"/>
                    <a:pt x="10298302" y="41406"/>
                    <a:pt x="10298302" y="92780"/>
                  </a:cubicBezTo>
                  <a:lnTo>
                    <a:pt x="10298302" y="1579553"/>
                  </a:lnTo>
                  <a:cubicBezTo>
                    <a:pt x="10298302" y="1630927"/>
                    <a:pt x="10284587" y="1672332"/>
                    <a:pt x="10267569" y="1672332"/>
                  </a:cubicBezTo>
                  <a:lnTo>
                    <a:pt x="30734" y="1672332"/>
                  </a:lnTo>
                  <a:cubicBezTo>
                    <a:pt x="13716" y="1672332"/>
                    <a:pt x="0" y="1630927"/>
                    <a:pt x="0" y="1579553"/>
                  </a:cubicBezTo>
                  <a:close/>
                </a:path>
              </a:pathLst>
            </a:custGeom>
            <a:gradFill rotWithShape="1">
              <a:gsLst>
                <a:gs pos="0">
                  <a:srgbClr val="001E68">
                    <a:alpha val="100000"/>
                  </a:srgbClr>
                </a:gs>
                <a:gs pos="100000">
                  <a:srgbClr val="369CD5">
                    <a:alpha val="100000"/>
                  </a:srgbClr>
                </a:gs>
              </a:gsLst>
              <a:path path="circle">
                <a:fillToRect l="100000" t="100000"/>
              </a:path>
              <a:tileRect r="-100000" b="-100000"/>
            </a:gradFill>
          </p:spPr>
        </p:sp>
      </p:grpSp>
      <p:grpSp>
        <p:nvGrpSpPr>
          <p:cNvPr id="5" name="Group 5"/>
          <p:cNvGrpSpPr/>
          <p:nvPr/>
        </p:nvGrpSpPr>
        <p:grpSpPr>
          <a:xfrm>
            <a:off x="143577" y="6372339"/>
            <a:ext cx="11889371" cy="382765"/>
            <a:chOff x="0" y="0"/>
            <a:chExt cx="23778742" cy="765531"/>
          </a:xfrm>
        </p:grpSpPr>
        <p:sp>
          <p:nvSpPr>
            <p:cNvPr id="6" name="Freeform 6"/>
            <p:cNvSpPr/>
            <p:nvPr/>
          </p:nvSpPr>
          <p:spPr>
            <a:xfrm>
              <a:off x="0" y="0"/>
              <a:ext cx="798468" cy="765531"/>
            </a:xfrm>
            <a:custGeom>
              <a:avLst/>
              <a:gdLst/>
              <a:ahLst/>
              <a:cxnLst/>
              <a:rect l="l" t="t" r="r" b="b"/>
              <a:pathLst>
                <a:path w="798468" h="765531">
                  <a:moveTo>
                    <a:pt x="0" y="0"/>
                  </a:moveTo>
                  <a:lnTo>
                    <a:pt x="798468" y="0"/>
                  </a:lnTo>
                  <a:lnTo>
                    <a:pt x="798468" y="765531"/>
                  </a:lnTo>
                  <a:lnTo>
                    <a:pt x="0" y="765531"/>
                  </a:lnTo>
                  <a:lnTo>
                    <a:pt x="0" y="0"/>
                  </a:lnTo>
                  <a:close/>
                </a:path>
              </a:pathLst>
            </a:custGeom>
            <a:blipFill>
              <a:blip r:embed="rId3"/>
              <a:stretch>
                <a:fillRect/>
              </a:stretch>
            </a:blipFill>
          </p:spPr>
        </p:sp>
        <p:sp>
          <p:nvSpPr>
            <p:cNvPr id="7" name="AutoShape 7"/>
            <p:cNvSpPr/>
            <p:nvPr/>
          </p:nvSpPr>
          <p:spPr>
            <a:xfrm>
              <a:off x="811168" y="382765"/>
              <a:ext cx="22967574" cy="0"/>
            </a:xfrm>
            <a:prstGeom prst="line">
              <a:avLst/>
            </a:prstGeom>
            <a:ln w="12700" cap="flat">
              <a:solidFill>
                <a:srgbClr val="FFFFFF"/>
              </a:solidFill>
              <a:prstDash val="solid"/>
              <a:headEnd type="none" w="sm" len="sm"/>
              <a:tailEnd type="none" w="sm" len="sm"/>
            </a:ln>
          </p:spPr>
        </p:sp>
      </p:grpSp>
      <p:sp>
        <p:nvSpPr>
          <p:cNvPr id="8" name="Freeform 8"/>
          <p:cNvSpPr/>
          <p:nvPr/>
        </p:nvSpPr>
        <p:spPr>
          <a:xfrm>
            <a:off x="10957430" y="428757"/>
            <a:ext cx="1247915" cy="210296"/>
          </a:xfrm>
          <a:custGeom>
            <a:avLst/>
            <a:gdLst/>
            <a:ahLst/>
            <a:cxnLst/>
            <a:rect l="l" t="t" r="r" b="b"/>
            <a:pathLst>
              <a:path w="2121957" h="399392">
                <a:moveTo>
                  <a:pt x="0" y="0"/>
                </a:moveTo>
                <a:lnTo>
                  <a:pt x="2121957" y="0"/>
                </a:lnTo>
                <a:lnTo>
                  <a:pt x="2121957" y="399392"/>
                </a:lnTo>
                <a:lnTo>
                  <a:pt x="0" y="399392"/>
                </a:lnTo>
                <a:lnTo>
                  <a:pt x="0" y="0"/>
                </a:lnTo>
                <a:close/>
              </a:path>
            </a:pathLst>
          </a:custGeom>
          <a:blipFill>
            <a:blip r:embed="rId4"/>
            <a:stretch>
              <a:fillRect b="-53744"/>
            </a:stretch>
          </a:blipFill>
        </p:spPr>
      </p:sp>
      <p:grpSp>
        <p:nvGrpSpPr>
          <p:cNvPr id="9" name="Group 9"/>
          <p:cNvGrpSpPr/>
          <p:nvPr/>
        </p:nvGrpSpPr>
        <p:grpSpPr>
          <a:xfrm>
            <a:off x="-244220" y="-750781"/>
            <a:ext cx="12554857" cy="6246029"/>
            <a:chOff x="0" y="0"/>
            <a:chExt cx="24384000" cy="13136880"/>
          </a:xfrm>
        </p:grpSpPr>
        <p:sp>
          <p:nvSpPr>
            <p:cNvPr id="10" name="Freeform 10"/>
            <p:cNvSpPr/>
            <p:nvPr/>
          </p:nvSpPr>
          <p:spPr>
            <a:xfrm>
              <a:off x="0" y="0"/>
              <a:ext cx="24384000" cy="13136880"/>
            </a:xfrm>
            <a:custGeom>
              <a:avLst/>
              <a:gdLst/>
              <a:ahLst/>
              <a:cxnLst/>
              <a:rect l="l" t="t" r="r" b="b"/>
              <a:pathLst>
                <a:path w="24384000" h="13136880">
                  <a:moveTo>
                    <a:pt x="0" y="0"/>
                  </a:moveTo>
                  <a:lnTo>
                    <a:pt x="24384000" y="0"/>
                  </a:lnTo>
                  <a:lnTo>
                    <a:pt x="24384000" y="13136880"/>
                  </a:lnTo>
                  <a:lnTo>
                    <a:pt x="0" y="13136880"/>
                  </a:lnTo>
                  <a:lnTo>
                    <a:pt x="0" y="0"/>
                  </a:lnTo>
                  <a:close/>
                </a:path>
              </a:pathLst>
            </a:custGeom>
            <a:blipFill>
              <a:blip r:embed="rId5"/>
              <a:stretch>
                <a:fillRect/>
              </a:stretch>
            </a:blipFill>
          </p:spPr>
        </p:sp>
        <p:grpSp>
          <p:nvGrpSpPr>
            <p:cNvPr id="11" name="Group 11"/>
            <p:cNvGrpSpPr/>
            <p:nvPr/>
          </p:nvGrpSpPr>
          <p:grpSpPr>
            <a:xfrm>
              <a:off x="18624301" y="9842818"/>
              <a:ext cx="2223729" cy="1943450"/>
              <a:chOff x="0" y="0"/>
              <a:chExt cx="439255" cy="383891"/>
            </a:xfrm>
          </p:grpSpPr>
          <p:sp>
            <p:nvSpPr>
              <p:cNvPr id="12" name="Freeform 12"/>
              <p:cNvSpPr/>
              <p:nvPr/>
            </p:nvSpPr>
            <p:spPr>
              <a:xfrm>
                <a:off x="0" y="0"/>
                <a:ext cx="439255" cy="383891"/>
              </a:xfrm>
              <a:custGeom>
                <a:avLst/>
                <a:gdLst/>
                <a:ahLst/>
                <a:cxnLst/>
                <a:rect l="l" t="t" r="r" b="b"/>
                <a:pathLst>
                  <a:path w="439255" h="383891">
                    <a:moveTo>
                      <a:pt x="0" y="0"/>
                    </a:moveTo>
                    <a:lnTo>
                      <a:pt x="439255" y="0"/>
                    </a:lnTo>
                    <a:lnTo>
                      <a:pt x="439255" y="383891"/>
                    </a:lnTo>
                    <a:lnTo>
                      <a:pt x="0" y="383891"/>
                    </a:lnTo>
                    <a:close/>
                  </a:path>
                </a:pathLst>
              </a:custGeom>
              <a:gradFill rotWithShape="1">
                <a:gsLst>
                  <a:gs pos="0">
                    <a:srgbClr val="DFE7F3">
                      <a:alpha val="100000"/>
                    </a:srgbClr>
                  </a:gs>
                  <a:gs pos="100000">
                    <a:srgbClr val="DCE4F2">
                      <a:alpha val="100000"/>
                    </a:srgbClr>
                  </a:gs>
                </a:gsLst>
                <a:lin ang="0"/>
              </a:gradFill>
            </p:spPr>
          </p:sp>
          <p:sp>
            <p:nvSpPr>
              <p:cNvPr id="13" name="TextBox 13"/>
              <p:cNvSpPr txBox="1"/>
              <p:nvPr/>
            </p:nvSpPr>
            <p:spPr>
              <a:xfrm>
                <a:off x="0" y="-9525"/>
                <a:ext cx="439255" cy="393416"/>
              </a:xfrm>
              <a:prstGeom prst="rect">
                <a:avLst/>
              </a:prstGeom>
            </p:spPr>
            <p:txBody>
              <a:bodyPr lIns="33867" tIns="33867" rIns="33867" bIns="33867" rtlCol="0" anchor="ctr"/>
              <a:lstStyle/>
              <a:p>
                <a:pPr algn="ctr">
                  <a:lnSpc>
                    <a:spcPts val="1839"/>
                  </a:lnSpc>
                </a:pPr>
                <a:endParaRPr sz="1200"/>
              </a:p>
            </p:txBody>
          </p:sp>
        </p:grpSp>
      </p:grpSp>
      <p:grpSp>
        <p:nvGrpSpPr>
          <p:cNvPr id="14" name="Group 14"/>
          <p:cNvGrpSpPr/>
          <p:nvPr/>
        </p:nvGrpSpPr>
        <p:grpSpPr>
          <a:xfrm>
            <a:off x="549160" y="5110644"/>
            <a:ext cx="9001706" cy="1337195"/>
            <a:chOff x="0" y="0"/>
            <a:chExt cx="19665248" cy="2847706"/>
          </a:xfrm>
          <a:effectLst>
            <a:outerShdw blurRad="63500" sx="102000" sy="102000" algn="ctr" rotWithShape="0">
              <a:prstClr val="black">
                <a:alpha val="40000"/>
              </a:prstClr>
            </a:outerShdw>
          </a:effectLst>
        </p:grpSpPr>
        <p:sp>
          <p:nvSpPr>
            <p:cNvPr id="15" name="Freeform 15"/>
            <p:cNvSpPr/>
            <p:nvPr/>
          </p:nvSpPr>
          <p:spPr>
            <a:xfrm>
              <a:off x="0" y="0"/>
              <a:ext cx="11756780" cy="2847706"/>
            </a:xfrm>
            <a:custGeom>
              <a:avLst/>
              <a:gdLst/>
              <a:ahLst/>
              <a:cxnLst/>
              <a:rect l="l" t="t" r="r" b="b"/>
              <a:pathLst>
                <a:path w="11756780" h="2847706">
                  <a:moveTo>
                    <a:pt x="0" y="0"/>
                  </a:moveTo>
                  <a:lnTo>
                    <a:pt x="11756780" y="0"/>
                  </a:lnTo>
                  <a:lnTo>
                    <a:pt x="11756780" y="2847706"/>
                  </a:lnTo>
                  <a:lnTo>
                    <a:pt x="0" y="2847706"/>
                  </a:lnTo>
                  <a:lnTo>
                    <a:pt x="0" y="0"/>
                  </a:lnTo>
                  <a:close/>
                </a:path>
              </a:pathLst>
            </a:custGeom>
            <a:blipFill>
              <a:blip r:embed="rId6"/>
              <a:stretch>
                <a:fillRect t="-1639" b="-112010"/>
              </a:stretch>
            </a:blipFill>
          </p:spPr>
        </p:sp>
        <p:sp>
          <p:nvSpPr>
            <p:cNvPr id="16" name="Freeform 16"/>
            <p:cNvSpPr/>
            <p:nvPr/>
          </p:nvSpPr>
          <p:spPr>
            <a:xfrm>
              <a:off x="10927432" y="0"/>
              <a:ext cx="8737816" cy="2847706"/>
            </a:xfrm>
            <a:custGeom>
              <a:avLst/>
              <a:gdLst/>
              <a:ahLst/>
              <a:cxnLst/>
              <a:rect l="l" t="t" r="r" b="b"/>
              <a:pathLst>
                <a:path w="8737816" h="2847706">
                  <a:moveTo>
                    <a:pt x="0" y="0"/>
                  </a:moveTo>
                  <a:lnTo>
                    <a:pt x="8737816" y="0"/>
                  </a:lnTo>
                  <a:lnTo>
                    <a:pt x="8737816" y="2847706"/>
                  </a:lnTo>
                  <a:lnTo>
                    <a:pt x="0" y="2847706"/>
                  </a:lnTo>
                  <a:lnTo>
                    <a:pt x="0" y="0"/>
                  </a:lnTo>
                  <a:close/>
                </a:path>
              </a:pathLst>
            </a:custGeom>
            <a:blipFill>
              <a:blip r:embed="rId6"/>
              <a:stretch>
                <a:fillRect l="-35873" t="-114292" b="-1459"/>
              </a:stretch>
            </a:blipFill>
          </p:spPr>
        </p:sp>
        <p:sp>
          <p:nvSpPr>
            <p:cNvPr id="17" name="TextBox 17"/>
            <p:cNvSpPr txBox="1"/>
            <p:nvPr/>
          </p:nvSpPr>
          <p:spPr>
            <a:xfrm>
              <a:off x="4133596" y="2428380"/>
              <a:ext cx="771452" cy="234680"/>
            </a:xfrm>
            <a:prstGeom prst="rect">
              <a:avLst/>
            </a:prstGeom>
          </p:spPr>
          <p:txBody>
            <a:bodyPr lIns="0" tIns="0" rIns="0" bIns="0" rtlCol="0" anchor="t">
              <a:spAutoFit/>
            </a:bodyPr>
            <a:lstStyle/>
            <a:p>
              <a:pPr algn="ctr">
                <a:lnSpc>
                  <a:spcPts val="1014"/>
                </a:lnSpc>
              </a:pPr>
              <a:r>
                <a:rPr lang="en-US" sz="725">
                  <a:solidFill>
                    <a:srgbClr val="000000"/>
                  </a:solidFill>
                  <a:latin typeface="Canva Sans"/>
                  <a:ea typeface="Canva Sans"/>
                  <a:cs typeface="Canva Sans"/>
                  <a:sym typeface="Canva Sans"/>
                </a:rPr>
                <a:t>Optional</a:t>
              </a:r>
            </a:p>
          </p:txBody>
        </p:sp>
      </p:grpSp>
      <p:sp>
        <p:nvSpPr>
          <p:cNvPr id="18" name="Freeform 18"/>
          <p:cNvSpPr/>
          <p:nvPr/>
        </p:nvSpPr>
        <p:spPr>
          <a:xfrm rot="-777483" flipV="1">
            <a:off x="8550087" y="3041626"/>
            <a:ext cx="3978628" cy="2968672"/>
          </a:xfrm>
          <a:custGeom>
            <a:avLst/>
            <a:gdLst/>
            <a:ahLst/>
            <a:cxnLst/>
            <a:rect l="l" t="t" r="r" b="b"/>
            <a:pathLst>
              <a:path w="5403158" h="3079800">
                <a:moveTo>
                  <a:pt x="0" y="3079800"/>
                </a:moveTo>
                <a:lnTo>
                  <a:pt x="5403158" y="3079800"/>
                </a:lnTo>
                <a:lnTo>
                  <a:pt x="5403158" y="0"/>
                </a:lnTo>
                <a:lnTo>
                  <a:pt x="0" y="0"/>
                </a:lnTo>
                <a:lnTo>
                  <a:pt x="0" y="3079800"/>
                </a:lnTo>
                <a:close/>
              </a:path>
            </a:pathLst>
          </a:custGeom>
          <a:blipFill>
            <a:blip r:embed="rId7"/>
            <a:stretch>
              <a:fillRect/>
            </a:stretch>
          </a:blipFill>
        </p:spPr>
      </p:sp>
      <p:sp>
        <p:nvSpPr>
          <p:cNvPr id="20" name="Freeform 20"/>
          <p:cNvSpPr/>
          <p:nvPr/>
        </p:nvSpPr>
        <p:spPr>
          <a:xfrm>
            <a:off x="10087276" y="1848283"/>
            <a:ext cx="489723" cy="318195"/>
          </a:xfrm>
          <a:custGeom>
            <a:avLst/>
            <a:gdLst/>
            <a:ahLst/>
            <a:cxnLst/>
            <a:rect l="l" t="t" r="r" b="b"/>
            <a:pathLst>
              <a:path w="2274357" h="1241382">
                <a:moveTo>
                  <a:pt x="0" y="0"/>
                </a:moveTo>
                <a:lnTo>
                  <a:pt x="2274357" y="0"/>
                </a:lnTo>
                <a:lnTo>
                  <a:pt x="2274357" y="1241382"/>
                </a:lnTo>
                <a:lnTo>
                  <a:pt x="0" y="1241382"/>
                </a:lnTo>
                <a:lnTo>
                  <a:pt x="0" y="0"/>
                </a:lnTo>
                <a:close/>
              </a:path>
            </a:pathLst>
          </a:custGeom>
          <a:blipFill>
            <a:blip r:embed="rId8"/>
            <a:stretch>
              <a:fillRect/>
            </a:stretch>
          </a:blipFill>
        </p:spPr>
      </p:sp>
      <p:sp>
        <p:nvSpPr>
          <p:cNvPr id="22" name="Rectangle: Rounded Corners 21">
            <a:extLst>
              <a:ext uri="{FF2B5EF4-FFF2-40B4-BE49-F238E27FC236}">
                <a16:creationId xmlns:a16="http://schemas.microsoft.com/office/drawing/2014/main" id="{7F9BEEAE-EF25-178A-A60C-03AD2649D68D}"/>
              </a:ext>
            </a:extLst>
          </p:cNvPr>
          <p:cNvSpPr/>
          <p:nvPr/>
        </p:nvSpPr>
        <p:spPr>
          <a:xfrm>
            <a:off x="859688" y="3278444"/>
            <a:ext cx="2996065" cy="833730"/>
          </a:xfrm>
          <a:prstGeom prst="roundRect">
            <a:avLst>
              <a:gd name="adj" fmla="val 11511"/>
            </a:avLst>
          </a:prstGeom>
          <a:solidFill>
            <a:srgbClr val="359AD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N"/>
          </a:p>
        </p:txBody>
      </p:sp>
      <p:sp>
        <p:nvSpPr>
          <p:cNvPr id="23" name="TextBox 22">
            <a:extLst>
              <a:ext uri="{FF2B5EF4-FFF2-40B4-BE49-F238E27FC236}">
                <a16:creationId xmlns:a16="http://schemas.microsoft.com/office/drawing/2014/main" id="{3C4EF400-512D-6088-B191-41E2BE60A875}"/>
              </a:ext>
            </a:extLst>
          </p:cNvPr>
          <p:cNvSpPr txBox="1"/>
          <p:nvPr/>
        </p:nvSpPr>
        <p:spPr>
          <a:xfrm>
            <a:off x="829182" y="3267913"/>
            <a:ext cx="2996065" cy="919401"/>
          </a:xfrm>
          <a:prstGeom prst="flowChartAlternateProcess">
            <a:avLst/>
          </a:prstGeom>
          <a:noFill/>
        </p:spPr>
        <p:txBody>
          <a:bodyPr wrap="square">
            <a:spAutoFit/>
          </a:bodyPr>
          <a:lstStyle/>
          <a:p>
            <a:pPr algn="ctr" rtl="0">
              <a:buNone/>
            </a:pPr>
            <a:r>
              <a:rPr lang="en-IN" sz="2000" b="1" i="0" dirty="0">
                <a:solidFill>
                  <a:srgbClr val="FFFFFF"/>
                </a:solidFill>
                <a:effectLst/>
              </a:rPr>
              <a:t>AVAILABLE CAPACITY</a:t>
            </a:r>
          </a:p>
          <a:p>
            <a:pPr algn="ctr" rtl="0">
              <a:buNone/>
            </a:pPr>
            <a:r>
              <a:rPr lang="en-IN" sz="2800" b="1" i="0" dirty="0">
                <a:solidFill>
                  <a:srgbClr val="FFFFFF"/>
                </a:solidFill>
                <a:effectLst/>
              </a:rPr>
              <a:t>200L to 500L</a:t>
            </a:r>
            <a:endParaRPr lang="en-IN" sz="2800" dirty="0">
              <a:effectLst/>
            </a:endParaRPr>
          </a:p>
        </p:txBody>
      </p:sp>
      <p:pic>
        <p:nvPicPr>
          <p:cNvPr id="25" name="Picture 24">
            <a:extLst>
              <a:ext uri="{FF2B5EF4-FFF2-40B4-BE49-F238E27FC236}">
                <a16:creationId xmlns:a16="http://schemas.microsoft.com/office/drawing/2014/main" id="{F4C44C9F-0216-A9BC-5959-BC3D09555350}"/>
              </a:ext>
            </a:extLst>
          </p:cNvPr>
          <p:cNvPicPr>
            <a:picLocks noChangeAspect="1"/>
          </p:cNvPicPr>
          <p:nvPr/>
        </p:nvPicPr>
        <p:blipFill>
          <a:blip r:embed="rId9">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up 130">
            <a:extLst>
              <a:ext uri="{FF2B5EF4-FFF2-40B4-BE49-F238E27FC236}">
                <a16:creationId xmlns:a16="http://schemas.microsoft.com/office/drawing/2014/main" id="{E6111BA0-8CC8-C9D5-15C1-B2B2C6B2A111}"/>
              </a:ext>
            </a:extLst>
          </p:cNvPr>
          <p:cNvGrpSpPr/>
          <p:nvPr/>
        </p:nvGrpSpPr>
        <p:grpSpPr>
          <a:xfrm>
            <a:off x="-1060" y="3296274"/>
            <a:ext cx="3669698" cy="2266734"/>
            <a:chOff x="-1299159" y="3147578"/>
            <a:chExt cx="5081469" cy="3138768"/>
          </a:xfrm>
        </p:grpSpPr>
        <p:pic>
          <p:nvPicPr>
            <p:cNvPr id="130" name="Picture 129">
              <a:extLst>
                <a:ext uri="{FF2B5EF4-FFF2-40B4-BE49-F238E27FC236}">
                  <a16:creationId xmlns:a16="http://schemas.microsoft.com/office/drawing/2014/main" id="{45580ED8-4B06-B2FD-2AE2-9B438F926B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7403" t="38598" r="8844" b="11344"/>
            <a:stretch/>
          </p:blipFill>
          <p:spPr>
            <a:xfrm>
              <a:off x="-1299159" y="4042125"/>
              <a:ext cx="5081469" cy="2244221"/>
            </a:xfrm>
            <a:prstGeom prst="rect">
              <a:avLst/>
            </a:prstGeom>
          </p:spPr>
        </p:pic>
        <p:pic>
          <p:nvPicPr>
            <p:cNvPr id="8" name="Picture 7">
              <a:extLst>
                <a:ext uri="{FF2B5EF4-FFF2-40B4-BE49-F238E27FC236}">
                  <a16:creationId xmlns:a16="http://schemas.microsoft.com/office/drawing/2014/main" id="{559FA77A-45AD-4B49-3B80-48D74CBFD3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7421" t="18646" r="8844" b="24247"/>
            <a:stretch/>
          </p:blipFill>
          <p:spPr>
            <a:xfrm>
              <a:off x="-1297691" y="3147578"/>
              <a:ext cx="5080000" cy="2560320"/>
            </a:xfrm>
            <a:custGeom>
              <a:avLst/>
              <a:gdLst>
                <a:gd name="connsiteX0" fmla="*/ 3942080 w 5080000"/>
                <a:gd name="connsiteY0" fmla="*/ 0 h 2560320"/>
                <a:gd name="connsiteX1" fmla="*/ 5080000 w 5080000"/>
                <a:gd name="connsiteY1" fmla="*/ 182880 h 2560320"/>
                <a:gd name="connsiteX2" fmla="*/ 5039360 w 5080000"/>
                <a:gd name="connsiteY2" fmla="*/ 721360 h 2560320"/>
                <a:gd name="connsiteX3" fmla="*/ 4064000 w 5080000"/>
                <a:gd name="connsiteY3" fmla="*/ 2560320 h 2560320"/>
                <a:gd name="connsiteX4" fmla="*/ 142240 w 5080000"/>
                <a:gd name="connsiteY4" fmla="*/ 1686560 h 2560320"/>
                <a:gd name="connsiteX5" fmla="*/ 0 w 5080000"/>
                <a:gd name="connsiteY5" fmla="*/ 894080 h 2560320"/>
                <a:gd name="connsiteX6" fmla="*/ 2926080 w 5080000"/>
                <a:gd name="connsiteY6" fmla="*/ 71120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000" h="2560320">
                  <a:moveTo>
                    <a:pt x="3942080" y="0"/>
                  </a:moveTo>
                  <a:lnTo>
                    <a:pt x="5080000" y="182880"/>
                  </a:lnTo>
                  <a:lnTo>
                    <a:pt x="5039360" y="721360"/>
                  </a:lnTo>
                  <a:lnTo>
                    <a:pt x="4064000" y="2560320"/>
                  </a:lnTo>
                  <a:lnTo>
                    <a:pt x="142240" y="1686560"/>
                  </a:lnTo>
                  <a:lnTo>
                    <a:pt x="0" y="894080"/>
                  </a:lnTo>
                  <a:lnTo>
                    <a:pt x="2926080" y="71120"/>
                  </a:lnTo>
                  <a:close/>
                </a:path>
              </a:pathLst>
            </a:custGeom>
          </p:spPr>
        </p:pic>
      </p:grpSp>
      <p:grpSp>
        <p:nvGrpSpPr>
          <p:cNvPr id="196" name="Group 195">
            <a:extLst>
              <a:ext uri="{FF2B5EF4-FFF2-40B4-BE49-F238E27FC236}">
                <a16:creationId xmlns:a16="http://schemas.microsoft.com/office/drawing/2014/main" id="{CCCA5F98-E040-148C-2EC8-1AE38C09B772}"/>
              </a:ext>
            </a:extLst>
          </p:cNvPr>
          <p:cNvGrpSpPr/>
          <p:nvPr/>
        </p:nvGrpSpPr>
        <p:grpSpPr>
          <a:xfrm>
            <a:off x="-1061" y="1894883"/>
            <a:ext cx="3430352" cy="1484839"/>
            <a:chOff x="-1061" y="2093003"/>
            <a:chExt cx="3430352" cy="1484839"/>
          </a:xfrm>
        </p:grpSpPr>
        <p:sp>
          <p:nvSpPr>
            <p:cNvPr id="178" name="Rectangle 177">
              <a:extLst>
                <a:ext uri="{FF2B5EF4-FFF2-40B4-BE49-F238E27FC236}">
                  <a16:creationId xmlns:a16="http://schemas.microsoft.com/office/drawing/2014/main" id="{D4B36FFF-C27A-226A-5DDC-375D94EBB0ED}"/>
                </a:ext>
              </a:extLst>
            </p:cNvPr>
            <p:cNvSpPr/>
            <p:nvPr/>
          </p:nvSpPr>
          <p:spPr>
            <a:xfrm>
              <a:off x="-1061" y="2093003"/>
              <a:ext cx="3430352" cy="763895"/>
            </a:xfrm>
            <a:prstGeom prst="rect">
              <a:avLst/>
            </a:prstGeom>
            <a:solidFill>
              <a:srgbClr val="8486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N" sz="1400">
                <a:solidFill>
                  <a:prstClr val="white"/>
                </a:solidFill>
                <a:latin typeface="Segoe UI" panose="020B0502040204020203" pitchFamily="34" charset="0"/>
                <a:cs typeface="Segoe UI" panose="020B0502040204020203" pitchFamily="34" charset="0"/>
              </a:endParaRPr>
            </a:p>
          </p:txBody>
        </p:sp>
        <p:sp>
          <p:nvSpPr>
            <p:cNvPr id="147" name="TextBox 146">
              <a:extLst>
                <a:ext uri="{FF2B5EF4-FFF2-40B4-BE49-F238E27FC236}">
                  <a16:creationId xmlns:a16="http://schemas.microsoft.com/office/drawing/2014/main" id="{A63C8926-24A6-46A7-D247-8402A9BF72A3}"/>
                </a:ext>
              </a:extLst>
            </p:cNvPr>
            <p:cNvSpPr txBox="1"/>
            <p:nvPr/>
          </p:nvSpPr>
          <p:spPr>
            <a:xfrm>
              <a:off x="393195" y="2105618"/>
              <a:ext cx="2276853"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ROCKWELL has one </a:t>
              </a:r>
              <a:br>
                <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br>
              <a:r>
                <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of the Largest NABL certified Testing LAB</a:t>
              </a:r>
            </a:p>
          </p:txBody>
        </p:sp>
        <p:sp>
          <p:nvSpPr>
            <p:cNvPr id="148" name="TextBox 147">
              <a:extLst>
                <a:ext uri="{FF2B5EF4-FFF2-40B4-BE49-F238E27FC236}">
                  <a16:creationId xmlns:a16="http://schemas.microsoft.com/office/drawing/2014/main" id="{B3F62A46-4CAE-8F1F-5313-C9B6E8761B73}"/>
                </a:ext>
              </a:extLst>
            </p:cNvPr>
            <p:cNvSpPr txBox="1"/>
            <p:nvPr/>
          </p:nvSpPr>
          <p:spPr>
            <a:xfrm>
              <a:off x="417296" y="2854567"/>
              <a:ext cx="2252752" cy="723275"/>
            </a:xfrm>
            <a:prstGeom prst="rect">
              <a:avLst/>
            </a:prstGeom>
            <a:noFill/>
          </p:spPr>
          <p:txBody>
            <a:bodyPr wrap="square">
              <a:spAutoFit/>
            </a:bodyPr>
            <a:lstStyle/>
            <a:p>
              <a:pPr marL="182563" marR="0" lvl="0" indent="-182563"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Quality testing lab</a:t>
              </a:r>
            </a:p>
            <a:p>
              <a:pPr marL="182563" marR="0" lvl="0" indent="-182563" defTabSz="914400" rtl="0" eaLnBrk="1" fontAlgn="auto" latinLnBrk="0" hangingPunct="1">
                <a:lnSpc>
                  <a:spcPct val="100000"/>
                </a:lnSpc>
                <a:spcBef>
                  <a:spcPts val="600"/>
                </a:spcBef>
                <a:spcAft>
                  <a:spcPts val="0"/>
                </a:spcAft>
                <a:buClrTx/>
                <a:buSzPct val="80000"/>
                <a:buFont typeface="Arial" panose="020B0604020202020204" pitchFamily="34" charset="0"/>
                <a:buChar char="•"/>
                <a:tabLst/>
                <a:defRPr/>
              </a:pPr>
              <a:r>
                <a:rPr kumimoji="0" lang="en-US" sz="1200" b="1" i="0"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Continuous</a:t>
              </a:r>
              <a:r>
                <a:rPr lang="en-US" sz="1200" b="1" dirty="0">
                  <a:solidFill>
                    <a:prstClr val="black"/>
                  </a:solidFill>
                  <a:latin typeface="Segoe UI" panose="020B0502040204020203" pitchFamily="34" charset="0"/>
                  <a:cs typeface="Segoe UI" panose="020B0502040204020203" pitchFamily="34" charset="0"/>
                </a:rPr>
                <a:t> </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performance testing lab</a:t>
              </a:r>
            </a:p>
          </p:txBody>
        </p:sp>
      </p:grpSp>
      <p:cxnSp>
        <p:nvCxnSpPr>
          <p:cNvPr id="16" name="Straight Connector 15">
            <a:extLst>
              <a:ext uri="{FF2B5EF4-FFF2-40B4-BE49-F238E27FC236}">
                <a16:creationId xmlns:a16="http://schemas.microsoft.com/office/drawing/2014/main" id="{7EE9132E-9621-ED89-A690-A4AF033EAE03}"/>
              </a:ext>
            </a:extLst>
          </p:cNvPr>
          <p:cNvCxnSpPr>
            <a:cxnSpLocks/>
          </p:cNvCxnSpPr>
          <p:nvPr/>
        </p:nvCxnSpPr>
        <p:spPr>
          <a:xfrm flipV="1">
            <a:off x="4631267" y="1712325"/>
            <a:ext cx="7378375" cy="9664"/>
          </a:xfrm>
          <a:prstGeom prst="line">
            <a:avLst/>
          </a:prstGeom>
          <a:ln w="127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39EBDB8-910E-6AAE-6346-EF3CAA68E03C}"/>
              </a:ext>
            </a:extLst>
          </p:cNvPr>
          <p:cNvGrpSpPr/>
          <p:nvPr/>
        </p:nvGrpSpPr>
        <p:grpSpPr>
          <a:xfrm>
            <a:off x="5563887" y="264316"/>
            <a:ext cx="1571345" cy="1233696"/>
            <a:chOff x="4598354" y="949563"/>
            <a:chExt cx="1284286" cy="1075007"/>
          </a:xfrm>
        </p:grpSpPr>
        <p:grpSp>
          <p:nvGrpSpPr>
            <p:cNvPr id="18" name="Group 17">
              <a:extLst>
                <a:ext uri="{FF2B5EF4-FFF2-40B4-BE49-F238E27FC236}">
                  <a16:creationId xmlns:a16="http://schemas.microsoft.com/office/drawing/2014/main" id="{3594E5F2-EADB-33DD-542F-3AF50943B8C8}"/>
                </a:ext>
              </a:extLst>
            </p:cNvPr>
            <p:cNvGrpSpPr/>
            <p:nvPr/>
          </p:nvGrpSpPr>
          <p:grpSpPr>
            <a:xfrm>
              <a:off x="4952977" y="949563"/>
              <a:ext cx="575041" cy="575041"/>
              <a:chOff x="2195850" y="946656"/>
              <a:chExt cx="1232303" cy="1232303"/>
            </a:xfrm>
          </p:grpSpPr>
          <p:sp>
            <p:nvSpPr>
              <p:cNvPr id="19" name="Oval 18">
                <a:extLst>
                  <a:ext uri="{FF2B5EF4-FFF2-40B4-BE49-F238E27FC236}">
                    <a16:creationId xmlns:a16="http://schemas.microsoft.com/office/drawing/2014/main" id="{51CBA881-3C5D-B6CB-1008-9BB26C78E992}"/>
                  </a:ext>
                </a:extLst>
              </p:cNvPr>
              <p:cNvSpPr/>
              <p:nvPr/>
            </p:nvSpPr>
            <p:spPr>
              <a:xfrm>
                <a:off x="2195850" y="946656"/>
                <a:ext cx="1232303" cy="1232303"/>
              </a:xfrm>
              <a:prstGeom prst="ellipse">
                <a:avLst/>
              </a:prstGeom>
              <a:gradFill flip="none" rotWithShape="1">
                <a:gsLst>
                  <a:gs pos="0">
                    <a:srgbClr val="2083C3"/>
                  </a:gs>
                  <a:gs pos="100000">
                    <a:srgbClr val="2C357D"/>
                  </a:gs>
                </a:gsLst>
                <a:lin ang="0" scaled="1"/>
                <a:tileRect/>
              </a:gradFill>
              <a:ln>
                <a:solidFill>
                  <a:schemeClr val="accent5">
                    <a:lumMod val="40000"/>
                    <a:lumOff val="60000"/>
                  </a:schemeClr>
                </a:solid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6C69AFCD-7E63-1AA9-33C2-92271BE3DE0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00942" y="1180959"/>
                <a:ext cx="658924" cy="658924"/>
              </a:xfrm>
              <a:prstGeom prst="rect">
                <a:avLst/>
              </a:prstGeom>
            </p:spPr>
          </p:pic>
        </p:grpSp>
        <p:sp>
          <p:nvSpPr>
            <p:cNvPr id="21" name="TextBox 20">
              <a:extLst>
                <a:ext uri="{FF2B5EF4-FFF2-40B4-BE49-F238E27FC236}">
                  <a16:creationId xmlns:a16="http://schemas.microsoft.com/office/drawing/2014/main" id="{91AED30C-2A78-0753-5EE8-DC886302987F}"/>
                </a:ext>
              </a:extLst>
            </p:cNvPr>
            <p:cNvSpPr txBox="1"/>
            <p:nvPr/>
          </p:nvSpPr>
          <p:spPr>
            <a:xfrm>
              <a:off x="4598354" y="1562905"/>
              <a:ext cx="128428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To introduce CFC Free</a:t>
              </a:r>
            </a:p>
          </p:txBody>
        </p:sp>
      </p:grpSp>
      <p:grpSp>
        <p:nvGrpSpPr>
          <p:cNvPr id="29" name="Group 28">
            <a:extLst>
              <a:ext uri="{FF2B5EF4-FFF2-40B4-BE49-F238E27FC236}">
                <a16:creationId xmlns:a16="http://schemas.microsoft.com/office/drawing/2014/main" id="{7E20ABA9-8D4C-CEEC-DC03-66341A69930D}"/>
              </a:ext>
            </a:extLst>
          </p:cNvPr>
          <p:cNvGrpSpPr/>
          <p:nvPr/>
        </p:nvGrpSpPr>
        <p:grpSpPr>
          <a:xfrm>
            <a:off x="7138533" y="255163"/>
            <a:ext cx="1696014" cy="1550075"/>
            <a:chOff x="4429374" y="949563"/>
            <a:chExt cx="1622246" cy="1444339"/>
          </a:xfrm>
        </p:grpSpPr>
        <p:grpSp>
          <p:nvGrpSpPr>
            <p:cNvPr id="30" name="Group 29">
              <a:extLst>
                <a:ext uri="{FF2B5EF4-FFF2-40B4-BE49-F238E27FC236}">
                  <a16:creationId xmlns:a16="http://schemas.microsoft.com/office/drawing/2014/main" id="{5C7820EA-F270-2B11-73E9-4623BC778F8A}"/>
                </a:ext>
              </a:extLst>
            </p:cNvPr>
            <p:cNvGrpSpPr/>
            <p:nvPr/>
          </p:nvGrpSpPr>
          <p:grpSpPr>
            <a:xfrm>
              <a:off x="4952977" y="949563"/>
              <a:ext cx="575041" cy="575041"/>
              <a:chOff x="2195850" y="946656"/>
              <a:chExt cx="1232303" cy="1232303"/>
            </a:xfrm>
          </p:grpSpPr>
          <p:sp>
            <p:nvSpPr>
              <p:cNvPr id="33" name="Oval 32">
                <a:extLst>
                  <a:ext uri="{FF2B5EF4-FFF2-40B4-BE49-F238E27FC236}">
                    <a16:creationId xmlns:a16="http://schemas.microsoft.com/office/drawing/2014/main" id="{9952FC92-DDFB-A6F9-EF05-7CA7E3B72670}"/>
                  </a:ext>
                </a:extLst>
              </p:cNvPr>
              <p:cNvSpPr/>
              <p:nvPr/>
            </p:nvSpPr>
            <p:spPr>
              <a:xfrm>
                <a:off x="2195850" y="946656"/>
                <a:ext cx="1232303" cy="1232303"/>
              </a:xfrm>
              <a:prstGeom prst="ellipse">
                <a:avLst/>
              </a:prstGeom>
              <a:gradFill flip="none" rotWithShape="1">
                <a:gsLst>
                  <a:gs pos="0">
                    <a:srgbClr val="2083C3"/>
                  </a:gs>
                  <a:gs pos="100000">
                    <a:srgbClr val="2C357D"/>
                  </a:gs>
                </a:gsLst>
                <a:lin ang="0" scaled="1"/>
                <a:tileRect/>
              </a:gradFill>
              <a:ln>
                <a:solidFill>
                  <a:schemeClr val="accent5">
                    <a:lumMod val="40000"/>
                    <a:lumOff val="60000"/>
                  </a:schemeClr>
                </a:solid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pic>
            <p:nvPicPr>
              <p:cNvPr id="34" name="Picture 33">
                <a:extLst>
                  <a:ext uri="{FF2B5EF4-FFF2-40B4-BE49-F238E27FC236}">
                    <a16:creationId xmlns:a16="http://schemas.microsoft.com/office/drawing/2014/main" id="{DCC88CB4-61C1-3C95-C052-96FEBE5F3CA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00942" y="1180959"/>
                <a:ext cx="658924" cy="658924"/>
              </a:xfrm>
              <a:prstGeom prst="rect">
                <a:avLst/>
              </a:prstGeom>
            </p:spPr>
          </p:pic>
        </p:grpSp>
        <p:sp>
          <p:nvSpPr>
            <p:cNvPr id="32" name="TextBox 31">
              <a:extLst>
                <a:ext uri="{FF2B5EF4-FFF2-40B4-BE49-F238E27FC236}">
                  <a16:creationId xmlns:a16="http://schemas.microsoft.com/office/drawing/2014/main" id="{2A26DD4C-1F63-A548-9613-0BB72359DEC0}"/>
                </a:ext>
              </a:extLst>
            </p:cNvPr>
            <p:cNvSpPr txBox="1"/>
            <p:nvPr/>
          </p:nvSpPr>
          <p:spPr>
            <a:xfrm>
              <a:off x="4429374" y="1562905"/>
              <a:ext cx="162224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To introduce EUTECTIC FREEZERS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RUNNING 24hrs without Power</a:t>
              </a:r>
            </a:p>
          </p:txBody>
        </p:sp>
      </p:grpSp>
      <p:grpSp>
        <p:nvGrpSpPr>
          <p:cNvPr id="35" name="Group 34">
            <a:extLst>
              <a:ext uri="{FF2B5EF4-FFF2-40B4-BE49-F238E27FC236}">
                <a16:creationId xmlns:a16="http://schemas.microsoft.com/office/drawing/2014/main" id="{366987C3-CD5B-A9D7-73E9-62697C38D373}"/>
              </a:ext>
            </a:extLst>
          </p:cNvPr>
          <p:cNvGrpSpPr/>
          <p:nvPr/>
        </p:nvGrpSpPr>
        <p:grpSpPr>
          <a:xfrm>
            <a:off x="8671101" y="228946"/>
            <a:ext cx="1666256" cy="1493043"/>
            <a:chOff x="4448558" y="949563"/>
            <a:chExt cx="1583878" cy="1444339"/>
          </a:xfrm>
        </p:grpSpPr>
        <p:grpSp>
          <p:nvGrpSpPr>
            <p:cNvPr id="36" name="Group 35">
              <a:extLst>
                <a:ext uri="{FF2B5EF4-FFF2-40B4-BE49-F238E27FC236}">
                  <a16:creationId xmlns:a16="http://schemas.microsoft.com/office/drawing/2014/main" id="{20869E66-9D0B-FF76-11BA-93123CDDCEE2}"/>
                </a:ext>
              </a:extLst>
            </p:cNvPr>
            <p:cNvGrpSpPr/>
            <p:nvPr/>
          </p:nvGrpSpPr>
          <p:grpSpPr>
            <a:xfrm>
              <a:off x="4952977" y="949563"/>
              <a:ext cx="575041" cy="575041"/>
              <a:chOff x="2195850" y="946656"/>
              <a:chExt cx="1232303" cy="1232303"/>
            </a:xfrm>
          </p:grpSpPr>
          <p:sp>
            <p:nvSpPr>
              <p:cNvPr id="38" name="Oval 37">
                <a:extLst>
                  <a:ext uri="{FF2B5EF4-FFF2-40B4-BE49-F238E27FC236}">
                    <a16:creationId xmlns:a16="http://schemas.microsoft.com/office/drawing/2014/main" id="{2019AC64-6A79-DFA6-C778-8C0383F63BE3}"/>
                  </a:ext>
                </a:extLst>
              </p:cNvPr>
              <p:cNvSpPr/>
              <p:nvPr/>
            </p:nvSpPr>
            <p:spPr>
              <a:xfrm>
                <a:off x="2195850" y="946656"/>
                <a:ext cx="1232303" cy="1232303"/>
              </a:xfrm>
              <a:prstGeom prst="ellipse">
                <a:avLst/>
              </a:prstGeom>
              <a:gradFill flip="none" rotWithShape="1">
                <a:gsLst>
                  <a:gs pos="0">
                    <a:srgbClr val="2083C3"/>
                  </a:gs>
                  <a:gs pos="100000">
                    <a:srgbClr val="2C357D"/>
                  </a:gs>
                </a:gsLst>
                <a:lin ang="0" scaled="1"/>
                <a:tileRect/>
              </a:gradFill>
              <a:ln>
                <a:solidFill>
                  <a:schemeClr val="accent5">
                    <a:lumMod val="40000"/>
                    <a:lumOff val="60000"/>
                  </a:schemeClr>
                </a:solid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pic>
            <p:nvPicPr>
              <p:cNvPr id="39" name="Picture 38">
                <a:extLst>
                  <a:ext uri="{FF2B5EF4-FFF2-40B4-BE49-F238E27FC236}">
                    <a16:creationId xmlns:a16="http://schemas.microsoft.com/office/drawing/2014/main" id="{0AE59F87-B4F9-C90A-0C7F-0590C556EDF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500942" y="1180959"/>
                <a:ext cx="658924" cy="658924"/>
              </a:xfrm>
              <a:prstGeom prst="rect">
                <a:avLst/>
              </a:prstGeom>
            </p:spPr>
          </p:pic>
        </p:grpSp>
        <p:sp>
          <p:nvSpPr>
            <p:cNvPr id="37" name="TextBox 36">
              <a:extLst>
                <a:ext uri="{FF2B5EF4-FFF2-40B4-BE49-F238E27FC236}">
                  <a16:creationId xmlns:a16="http://schemas.microsoft.com/office/drawing/2014/main" id="{75CBF48B-4969-C319-01F7-3BC7846D308F}"/>
                </a:ext>
              </a:extLst>
            </p:cNvPr>
            <p:cNvSpPr txBox="1"/>
            <p:nvPr/>
          </p:nvSpPr>
          <p:spPr>
            <a:xfrm>
              <a:off x="4448558" y="1562905"/>
              <a:ext cx="158387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To introduce </a:t>
              </a:r>
              <a:br>
                <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GREEN FREEZERS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consuming 53% lesser energy</a:t>
              </a:r>
            </a:p>
          </p:txBody>
        </p:sp>
      </p:grpSp>
      <p:grpSp>
        <p:nvGrpSpPr>
          <p:cNvPr id="40" name="Group 39">
            <a:extLst>
              <a:ext uri="{FF2B5EF4-FFF2-40B4-BE49-F238E27FC236}">
                <a16:creationId xmlns:a16="http://schemas.microsoft.com/office/drawing/2014/main" id="{0C463B44-F035-41A3-79F9-9ED80963FC7F}"/>
              </a:ext>
            </a:extLst>
          </p:cNvPr>
          <p:cNvGrpSpPr/>
          <p:nvPr/>
        </p:nvGrpSpPr>
        <p:grpSpPr>
          <a:xfrm>
            <a:off x="10102791" y="255163"/>
            <a:ext cx="1696014" cy="1446244"/>
            <a:chOff x="4493562" y="949563"/>
            <a:chExt cx="1493870" cy="1444339"/>
          </a:xfrm>
        </p:grpSpPr>
        <p:grpSp>
          <p:nvGrpSpPr>
            <p:cNvPr id="41" name="Group 40">
              <a:extLst>
                <a:ext uri="{FF2B5EF4-FFF2-40B4-BE49-F238E27FC236}">
                  <a16:creationId xmlns:a16="http://schemas.microsoft.com/office/drawing/2014/main" id="{317F7E1F-D95A-309E-36F8-14FD1E4786E7}"/>
                </a:ext>
              </a:extLst>
            </p:cNvPr>
            <p:cNvGrpSpPr/>
            <p:nvPr/>
          </p:nvGrpSpPr>
          <p:grpSpPr>
            <a:xfrm>
              <a:off x="4952977" y="949563"/>
              <a:ext cx="575041" cy="575041"/>
              <a:chOff x="2195850" y="946656"/>
              <a:chExt cx="1232303" cy="1232303"/>
            </a:xfrm>
          </p:grpSpPr>
          <p:sp>
            <p:nvSpPr>
              <p:cNvPr id="43" name="Oval 42">
                <a:extLst>
                  <a:ext uri="{FF2B5EF4-FFF2-40B4-BE49-F238E27FC236}">
                    <a16:creationId xmlns:a16="http://schemas.microsoft.com/office/drawing/2014/main" id="{8F8412C6-AFD5-71F1-DB9F-F4EB137CE543}"/>
                  </a:ext>
                </a:extLst>
              </p:cNvPr>
              <p:cNvSpPr/>
              <p:nvPr/>
            </p:nvSpPr>
            <p:spPr>
              <a:xfrm>
                <a:off x="2195850" y="946656"/>
                <a:ext cx="1232303" cy="1232303"/>
              </a:xfrm>
              <a:prstGeom prst="ellipse">
                <a:avLst/>
              </a:prstGeom>
              <a:gradFill flip="none" rotWithShape="1">
                <a:gsLst>
                  <a:gs pos="0">
                    <a:srgbClr val="2083C3"/>
                  </a:gs>
                  <a:gs pos="100000">
                    <a:srgbClr val="2C357D"/>
                  </a:gs>
                </a:gsLst>
                <a:lin ang="0" scaled="1"/>
                <a:tileRect/>
              </a:gradFill>
              <a:ln>
                <a:solidFill>
                  <a:schemeClr val="accent5">
                    <a:lumMod val="40000"/>
                    <a:lumOff val="60000"/>
                  </a:schemeClr>
                </a:solid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pic>
            <p:nvPicPr>
              <p:cNvPr id="44" name="Picture 43">
                <a:extLst>
                  <a:ext uri="{FF2B5EF4-FFF2-40B4-BE49-F238E27FC236}">
                    <a16:creationId xmlns:a16="http://schemas.microsoft.com/office/drawing/2014/main" id="{81236E4E-D6F4-883B-99D7-E0460795789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500942" y="1180959"/>
                <a:ext cx="658924" cy="658924"/>
              </a:xfrm>
              <a:prstGeom prst="rect">
                <a:avLst/>
              </a:prstGeom>
            </p:spPr>
          </p:pic>
        </p:grpSp>
        <p:sp>
          <p:nvSpPr>
            <p:cNvPr id="42" name="TextBox 41">
              <a:extLst>
                <a:ext uri="{FF2B5EF4-FFF2-40B4-BE49-F238E27FC236}">
                  <a16:creationId xmlns:a16="http://schemas.microsoft.com/office/drawing/2014/main" id="{0C485CDC-C9D3-4375-26A6-B75E49D0BB88}"/>
                </a:ext>
              </a:extLst>
            </p:cNvPr>
            <p:cNvSpPr txBox="1"/>
            <p:nvPr/>
          </p:nvSpPr>
          <p:spPr>
            <a:xfrm>
              <a:off x="4493562" y="1562905"/>
              <a:ext cx="149387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To introduce </a:t>
              </a:r>
              <a:br>
                <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Solar Refrigeration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Freezer in INDIA</a:t>
              </a:r>
            </a:p>
          </p:txBody>
        </p:sp>
      </p:grpSp>
      <p:sp>
        <p:nvSpPr>
          <p:cNvPr id="103" name="Título 6">
            <a:extLst>
              <a:ext uri="{FF2B5EF4-FFF2-40B4-BE49-F238E27FC236}">
                <a16:creationId xmlns:a16="http://schemas.microsoft.com/office/drawing/2014/main" id="{74202267-3115-ACAC-1DC8-843386F938D4}"/>
              </a:ext>
            </a:extLst>
          </p:cNvPr>
          <p:cNvSpPr txBox="1">
            <a:spLocks/>
          </p:cNvSpPr>
          <p:nvPr/>
        </p:nvSpPr>
        <p:spPr>
          <a:xfrm>
            <a:off x="182354" y="214258"/>
            <a:ext cx="4365262" cy="333425"/>
          </a:xfrm>
          <a:prstGeom prst="rect">
            <a:avLst/>
          </a:prstGeom>
          <a:ln w="12700">
            <a:noFill/>
          </a:ln>
          <a:effectLst/>
        </p:spPr>
        <p:txBody>
          <a:bodyPr vert="horz" wrap="square" lIns="72000" tIns="0" rIns="7200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STKaiti"/>
                <a:cs typeface="Segoe UI" panose="020B0502040204020203" pitchFamily="34" charset="0"/>
              </a:rPr>
              <a:t>COMPANY PROFILE</a:t>
            </a:r>
          </a:p>
        </p:txBody>
      </p:sp>
      <p:grpSp>
        <p:nvGrpSpPr>
          <p:cNvPr id="22" name="Group 21">
            <a:extLst>
              <a:ext uri="{FF2B5EF4-FFF2-40B4-BE49-F238E27FC236}">
                <a16:creationId xmlns:a16="http://schemas.microsoft.com/office/drawing/2014/main" id="{BEF2FD45-3EF4-AAF0-1655-AF42C1DE4BA2}"/>
              </a:ext>
            </a:extLst>
          </p:cNvPr>
          <p:cNvGrpSpPr/>
          <p:nvPr/>
        </p:nvGrpSpPr>
        <p:grpSpPr>
          <a:xfrm>
            <a:off x="-263661" y="5666883"/>
            <a:ext cx="12429693" cy="1331090"/>
            <a:chOff x="-237693" y="5472039"/>
            <a:chExt cx="12429693" cy="1331090"/>
          </a:xfrm>
        </p:grpSpPr>
        <p:sp>
          <p:nvSpPr>
            <p:cNvPr id="10" name="Rectangle 9">
              <a:extLst>
                <a:ext uri="{FF2B5EF4-FFF2-40B4-BE49-F238E27FC236}">
                  <a16:creationId xmlns:a16="http://schemas.microsoft.com/office/drawing/2014/main" id="{0A218583-5A02-B07B-4C3F-473FFDBF039B}"/>
                </a:ext>
              </a:extLst>
            </p:cNvPr>
            <p:cNvSpPr/>
            <p:nvPr/>
          </p:nvSpPr>
          <p:spPr>
            <a:xfrm>
              <a:off x="0" y="5583564"/>
              <a:ext cx="12192000" cy="1219565"/>
            </a:xfrm>
            <a:prstGeom prst="rect">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latin typeface="Segoe UI" panose="020B0502040204020203" pitchFamily="34" charset="0"/>
                <a:cs typeface="Segoe UI" panose="020B0502040204020203" pitchFamily="34" charset="0"/>
              </a:endParaRPr>
            </a:p>
          </p:txBody>
        </p:sp>
        <p:sp>
          <p:nvSpPr>
            <p:cNvPr id="46" name="TextBox 45">
              <a:extLst>
                <a:ext uri="{FF2B5EF4-FFF2-40B4-BE49-F238E27FC236}">
                  <a16:creationId xmlns:a16="http://schemas.microsoft.com/office/drawing/2014/main" id="{33C919A7-4DF0-FE37-ECC6-F93199F8CFCC}"/>
                </a:ext>
              </a:extLst>
            </p:cNvPr>
            <p:cNvSpPr txBox="1"/>
            <p:nvPr/>
          </p:nvSpPr>
          <p:spPr>
            <a:xfrm>
              <a:off x="-237693" y="5472039"/>
              <a:ext cx="3655368" cy="338554"/>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828800" algn="l"/>
                </a:tabLst>
                <a:defRPr/>
              </a:pPr>
              <a:endParaRPr kumimoji="0" lang="en-US" sz="1600" b="1" i="0" u="none" strike="noStrike" kern="1200" cap="none" spc="0" normalizeH="0" baseline="0" noProof="0" dirty="0">
                <a:ln>
                  <a:noFill/>
                </a:ln>
                <a:effectLst/>
                <a:uLnTx/>
                <a:uFillTx/>
                <a:latin typeface="Segoe UI" panose="020B0502040204020203" pitchFamily="34" charset="0"/>
                <a:cs typeface="Segoe UI" panose="020B0502040204020203" pitchFamily="34" charset="0"/>
              </a:endParaRPr>
            </a:p>
          </p:txBody>
        </p:sp>
        <p:grpSp>
          <p:nvGrpSpPr>
            <p:cNvPr id="195" name="Group 194">
              <a:extLst>
                <a:ext uri="{FF2B5EF4-FFF2-40B4-BE49-F238E27FC236}">
                  <a16:creationId xmlns:a16="http://schemas.microsoft.com/office/drawing/2014/main" id="{5B7CE5F1-0E54-3F7C-9140-C0106B24197A}"/>
                </a:ext>
              </a:extLst>
            </p:cNvPr>
            <p:cNvGrpSpPr/>
            <p:nvPr/>
          </p:nvGrpSpPr>
          <p:grpSpPr>
            <a:xfrm>
              <a:off x="667130" y="5829404"/>
              <a:ext cx="10857739" cy="736019"/>
              <a:chOff x="667131" y="5829404"/>
              <a:chExt cx="10857739" cy="736019"/>
            </a:xfrm>
          </p:grpSpPr>
          <p:pic>
            <p:nvPicPr>
              <p:cNvPr id="120" name="Picture 119">
                <a:extLst>
                  <a:ext uri="{FF2B5EF4-FFF2-40B4-BE49-F238E27FC236}">
                    <a16:creationId xmlns:a16="http://schemas.microsoft.com/office/drawing/2014/main" id="{756E9458-5274-56F5-2A11-06CE464D61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19905" y="5894896"/>
                <a:ext cx="562987" cy="539531"/>
              </a:xfrm>
              <a:prstGeom prst="rect">
                <a:avLst/>
              </a:prstGeom>
            </p:spPr>
          </p:pic>
          <p:pic>
            <p:nvPicPr>
              <p:cNvPr id="122" name="Picture 121">
                <a:extLst>
                  <a:ext uri="{FF2B5EF4-FFF2-40B4-BE49-F238E27FC236}">
                    <a16:creationId xmlns:a16="http://schemas.microsoft.com/office/drawing/2014/main" id="{3E27A502-002E-EFE4-408D-A121BAF68987}"/>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4271983" y="5971778"/>
                <a:ext cx="877575" cy="385767"/>
              </a:xfrm>
              <a:prstGeom prst="rect">
                <a:avLst/>
              </a:prstGeom>
            </p:spPr>
          </p:pic>
          <p:pic>
            <p:nvPicPr>
              <p:cNvPr id="124" name="Picture 123">
                <a:extLst>
                  <a:ext uri="{FF2B5EF4-FFF2-40B4-BE49-F238E27FC236}">
                    <a16:creationId xmlns:a16="http://schemas.microsoft.com/office/drawing/2014/main" id="{82450F7E-9100-82D6-1981-E067641B2A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27850" y="5952349"/>
                <a:ext cx="1373786" cy="424624"/>
              </a:xfrm>
              <a:prstGeom prst="rect">
                <a:avLst/>
              </a:prstGeom>
            </p:spPr>
          </p:pic>
          <p:pic>
            <p:nvPicPr>
              <p:cNvPr id="126" name="Picture 125">
                <a:extLst>
                  <a:ext uri="{FF2B5EF4-FFF2-40B4-BE49-F238E27FC236}">
                    <a16:creationId xmlns:a16="http://schemas.microsoft.com/office/drawing/2014/main" id="{D8B90BD8-07B6-8FD4-B05F-C8AA8F62811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7131" y="5987629"/>
                <a:ext cx="490373" cy="354065"/>
              </a:xfrm>
              <a:prstGeom prst="rect">
                <a:avLst/>
              </a:prstGeom>
            </p:spPr>
          </p:pic>
          <p:pic>
            <p:nvPicPr>
              <p:cNvPr id="128" name="4.jpg" descr="4.jpg">
                <a:extLst>
                  <a:ext uri="{FF2B5EF4-FFF2-40B4-BE49-F238E27FC236}">
                    <a16:creationId xmlns:a16="http://schemas.microsoft.com/office/drawing/2014/main" id="{E88D1197-D45D-E986-BCE9-470A92E4377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9997" t="85786" r="54952" b="4974"/>
              <a:stretch/>
            </p:blipFill>
            <p:spPr>
              <a:xfrm>
                <a:off x="7453238" y="5880606"/>
                <a:ext cx="555495" cy="568111"/>
              </a:xfrm>
              <a:prstGeom prst="ellipse">
                <a:avLst/>
              </a:prstGeom>
            </p:spPr>
          </p:pic>
          <p:grpSp>
            <p:nvGrpSpPr>
              <p:cNvPr id="184" name="Group 183">
                <a:extLst>
                  <a:ext uri="{FF2B5EF4-FFF2-40B4-BE49-F238E27FC236}">
                    <a16:creationId xmlns:a16="http://schemas.microsoft.com/office/drawing/2014/main" id="{879654FE-A44F-6D7A-2E81-E44512BAF810}"/>
                  </a:ext>
                </a:extLst>
              </p:cNvPr>
              <p:cNvGrpSpPr/>
              <p:nvPr/>
            </p:nvGrpSpPr>
            <p:grpSpPr>
              <a:xfrm>
                <a:off x="8879082" y="5829404"/>
                <a:ext cx="2645788" cy="736019"/>
                <a:chOff x="8848634" y="5770984"/>
                <a:chExt cx="2645788" cy="736019"/>
              </a:xfrm>
            </p:grpSpPr>
            <p:sp>
              <p:nvSpPr>
                <p:cNvPr id="143" name="TextBox 142">
                  <a:extLst>
                    <a:ext uri="{FF2B5EF4-FFF2-40B4-BE49-F238E27FC236}">
                      <a16:creationId xmlns:a16="http://schemas.microsoft.com/office/drawing/2014/main" id="{D1E4A0D9-8FAB-8AF3-566B-4F583C9AE9D8}"/>
                    </a:ext>
                  </a:extLst>
                </p:cNvPr>
                <p:cNvSpPr txBox="1"/>
                <p:nvPr/>
              </p:nvSpPr>
              <p:spPr>
                <a:xfrm>
                  <a:off x="9463863" y="5818660"/>
                  <a:ext cx="2030559" cy="6001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National Accreditation Board of Testing and Calibration Laboratories </a:t>
                  </a:r>
                  <a:r>
                    <a:rPr kumimoji="0" lang="en-US" sz="11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(NABL)</a:t>
                  </a:r>
                </a:p>
              </p:txBody>
            </p:sp>
            <p:pic>
              <p:nvPicPr>
                <p:cNvPr id="183" name="Picture 182">
                  <a:extLst>
                    <a:ext uri="{FF2B5EF4-FFF2-40B4-BE49-F238E27FC236}">
                      <a16:creationId xmlns:a16="http://schemas.microsoft.com/office/drawing/2014/main" id="{9AAB9C7B-03E7-EA15-9DE5-1D6A239AAC5B}"/>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8848634" y="5770984"/>
                  <a:ext cx="682529" cy="736019"/>
                </a:xfrm>
                <a:prstGeom prst="rect">
                  <a:avLst/>
                </a:prstGeom>
              </p:spPr>
            </p:pic>
          </p:grpSp>
          <p:cxnSp>
            <p:nvCxnSpPr>
              <p:cNvPr id="188" name="Straight Connector 187">
                <a:extLst>
                  <a:ext uri="{FF2B5EF4-FFF2-40B4-BE49-F238E27FC236}">
                    <a16:creationId xmlns:a16="http://schemas.microsoft.com/office/drawing/2014/main" id="{4EBA25DB-F7B8-50D9-62C9-2B812F5F6D6F}"/>
                  </a:ext>
                </a:extLst>
              </p:cNvPr>
              <p:cNvCxnSpPr/>
              <p:nvPr/>
            </p:nvCxnSpPr>
            <p:spPr>
              <a:xfrm>
                <a:off x="1592677" y="5899894"/>
                <a:ext cx="0" cy="499271"/>
              </a:xfrm>
              <a:prstGeom prst="line">
                <a:avLst/>
              </a:prstGeom>
              <a:ln w="12700">
                <a:solidFill>
                  <a:srgbClr val="00B0F0">
                    <a:alpha val="30000"/>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144E65A-31A0-3F21-6DAE-A2631A0B036B}"/>
                  </a:ext>
                </a:extLst>
              </p:cNvPr>
              <p:cNvCxnSpPr/>
              <p:nvPr/>
            </p:nvCxnSpPr>
            <p:spPr>
              <a:xfrm>
                <a:off x="3836810" y="5899894"/>
                <a:ext cx="0" cy="499271"/>
              </a:xfrm>
              <a:prstGeom prst="line">
                <a:avLst/>
              </a:prstGeom>
              <a:ln w="12700">
                <a:solidFill>
                  <a:srgbClr val="00B0F0">
                    <a:alpha val="30000"/>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0926A38E-EA50-BFCF-7205-B0E07C95D3A0}"/>
                  </a:ext>
                </a:extLst>
              </p:cNvPr>
              <p:cNvCxnSpPr/>
              <p:nvPr/>
            </p:nvCxnSpPr>
            <p:spPr>
              <a:xfrm>
                <a:off x="5584732" y="5899894"/>
                <a:ext cx="0" cy="499271"/>
              </a:xfrm>
              <a:prstGeom prst="line">
                <a:avLst/>
              </a:prstGeom>
              <a:ln w="12700">
                <a:solidFill>
                  <a:srgbClr val="00B0F0">
                    <a:alpha val="30000"/>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322CF62-B040-2CA1-2B9C-35B1ED23B989}"/>
                  </a:ext>
                </a:extLst>
              </p:cNvPr>
              <p:cNvCxnSpPr/>
              <p:nvPr/>
            </p:nvCxnSpPr>
            <p:spPr>
              <a:xfrm>
                <a:off x="7018065" y="5899894"/>
                <a:ext cx="0" cy="499271"/>
              </a:xfrm>
              <a:prstGeom prst="line">
                <a:avLst/>
              </a:prstGeom>
              <a:ln w="12700">
                <a:solidFill>
                  <a:srgbClr val="00B0F0">
                    <a:alpha val="30000"/>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5372B7F4-BDE4-3F81-F669-A6C8530D9391}"/>
                  </a:ext>
                </a:extLst>
              </p:cNvPr>
              <p:cNvCxnSpPr/>
              <p:nvPr/>
            </p:nvCxnSpPr>
            <p:spPr>
              <a:xfrm>
                <a:off x="8443906" y="5899894"/>
                <a:ext cx="0" cy="499271"/>
              </a:xfrm>
              <a:prstGeom prst="line">
                <a:avLst/>
              </a:prstGeom>
              <a:ln w="12700">
                <a:solidFill>
                  <a:srgbClr val="00B0F0">
                    <a:alpha val="30000"/>
                  </a:srgbClr>
                </a:solidFill>
              </a:ln>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AD034E21-C7F0-AF1E-2706-2CABE509A552}"/>
              </a:ext>
            </a:extLst>
          </p:cNvPr>
          <p:cNvGrpSpPr/>
          <p:nvPr/>
        </p:nvGrpSpPr>
        <p:grpSpPr>
          <a:xfrm>
            <a:off x="2203089" y="652075"/>
            <a:ext cx="3158304" cy="5237423"/>
            <a:chOff x="2203089" y="652075"/>
            <a:chExt cx="3158304" cy="5237423"/>
          </a:xfrm>
        </p:grpSpPr>
        <p:sp>
          <p:nvSpPr>
            <p:cNvPr id="53" name="Título 6">
              <a:extLst>
                <a:ext uri="{FF2B5EF4-FFF2-40B4-BE49-F238E27FC236}">
                  <a16:creationId xmlns:a16="http://schemas.microsoft.com/office/drawing/2014/main" id="{38AF7836-B642-EBDC-34E7-4487F983E594}"/>
                </a:ext>
              </a:extLst>
            </p:cNvPr>
            <p:cNvSpPr txBox="1">
              <a:spLocks/>
            </p:cNvSpPr>
            <p:nvPr/>
          </p:nvSpPr>
          <p:spPr>
            <a:xfrm>
              <a:off x="4334927" y="746162"/>
              <a:ext cx="1026466" cy="389466"/>
            </a:xfrm>
            <a:prstGeom prst="rect">
              <a:avLst/>
            </a:prstGeom>
            <a:ln w="12700">
              <a:noFill/>
            </a:ln>
            <a:effectLst/>
          </p:spPr>
          <p:txBody>
            <a:bodyPr vert="horz" wrap="square" lIns="72000" tIns="0" rIns="72000" bIns="0" rtlCol="0" anchor="ctr"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4800" b="1" i="0" u="none" strike="noStrike" kern="1200" cap="none" spc="300" normalizeH="0" baseline="0" noProof="0" dirty="0">
                  <a:ln>
                    <a:noFill/>
                  </a:ln>
                  <a:solidFill>
                    <a:srgbClr val="002060"/>
                  </a:solidFill>
                  <a:effectLst/>
                  <a:uLnTx/>
                  <a:uFillTx/>
                  <a:latin typeface="Segoe UI" panose="020B0502040204020203" pitchFamily="34" charset="0"/>
                  <a:ea typeface="STKaiti"/>
                  <a:cs typeface="Segoe UI" panose="020B0502040204020203" pitchFamily="34" charset="0"/>
                </a:rPr>
                <a:t>ST</a:t>
              </a:r>
            </a:p>
          </p:txBody>
        </p:sp>
        <p:grpSp>
          <p:nvGrpSpPr>
            <p:cNvPr id="9" name="Group 8">
              <a:extLst>
                <a:ext uri="{FF2B5EF4-FFF2-40B4-BE49-F238E27FC236}">
                  <a16:creationId xmlns:a16="http://schemas.microsoft.com/office/drawing/2014/main" id="{9EEC811B-30C0-9BCE-E798-1B112C301B72}"/>
                </a:ext>
              </a:extLst>
            </p:cNvPr>
            <p:cNvGrpSpPr/>
            <p:nvPr/>
          </p:nvGrpSpPr>
          <p:grpSpPr>
            <a:xfrm>
              <a:off x="2203089" y="652075"/>
              <a:ext cx="2579628" cy="5237423"/>
              <a:chOff x="2203089" y="652075"/>
              <a:chExt cx="2579628" cy="5237423"/>
            </a:xfrm>
          </p:grpSpPr>
          <p:grpSp>
            <p:nvGrpSpPr>
              <p:cNvPr id="7" name="Group 6">
                <a:extLst>
                  <a:ext uri="{FF2B5EF4-FFF2-40B4-BE49-F238E27FC236}">
                    <a16:creationId xmlns:a16="http://schemas.microsoft.com/office/drawing/2014/main" id="{D14AA620-92F8-C53D-267C-AF8040A21445}"/>
                  </a:ext>
                </a:extLst>
              </p:cNvPr>
              <p:cNvGrpSpPr/>
              <p:nvPr/>
            </p:nvGrpSpPr>
            <p:grpSpPr>
              <a:xfrm>
                <a:off x="3050229" y="5500883"/>
                <a:ext cx="1478766" cy="228615"/>
                <a:chOff x="3050229" y="5500883"/>
                <a:chExt cx="1478766" cy="228615"/>
              </a:xfrm>
            </p:grpSpPr>
            <p:pic>
              <p:nvPicPr>
                <p:cNvPr id="3" name="Picture 2">
                  <a:extLst>
                    <a:ext uri="{FF2B5EF4-FFF2-40B4-BE49-F238E27FC236}">
                      <a16:creationId xmlns:a16="http://schemas.microsoft.com/office/drawing/2014/main" id="{C54EBCA7-D4B2-AE33-0C52-408AEEAB61A1}"/>
                    </a:ext>
                  </a:extLst>
                </p:cNvPr>
                <p:cNvPicPr>
                  <a:picLocks noChangeAspect="1"/>
                </p:cNvPicPr>
                <p:nvPr/>
              </p:nvPicPr>
              <p:blipFill>
                <a:blip r:embed="rId15">
                  <a:alphaModFix amt="70000"/>
                  <a:extLst>
                    <a:ext uri="{28A0092B-C50C-407E-A947-70E740481C1C}">
                      <a14:useLocalDpi xmlns:a14="http://schemas.microsoft.com/office/drawing/2010/main"/>
                    </a:ext>
                  </a:extLst>
                </a:blip>
                <a:stretch>
                  <a:fillRect/>
                </a:stretch>
              </p:blipFill>
              <p:spPr>
                <a:xfrm rot="374382">
                  <a:off x="3050229" y="5529566"/>
                  <a:ext cx="1092964" cy="199932"/>
                </a:xfrm>
                <a:prstGeom prst="rect">
                  <a:avLst/>
                </a:prstGeom>
              </p:spPr>
            </p:pic>
            <p:pic>
              <p:nvPicPr>
                <p:cNvPr id="4" name="Picture 3">
                  <a:extLst>
                    <a:ext uri="{FF2B5EF4-FFF2-40B4-BE49-F238E27FC236}">
                      <a16:creationId xmlns:a16="http://schemas.microsoft.com/office/drawing/2014/main" id="{80D8B376-3A4A-0306-E773-A90A971D2149}"/>
                    </a:ext>
                  </a:extLst>
                </p:cNvPr>
                <p:cNvPicPr>
                  <a:picLocks noChangeAspect="1"/>
                </p:cNvPicPr>
                <p:nvPr/>
              </p:nvPicPr>
              <p:blipFill>
                <a:blip r:embed="rId15">
                  <a:alphaModFix amt="70000"/>
                  <a:extLst>
                    <a:ext uri="{28A0092B-C50C-407E-A947-70E740481C1C}">
                      <a14:useLocalDpi xmlns:a14="http://schemas.microsoft.com/office/drawing/2010/main"/>
                    </a:ext>
                  </a:extLst>
                </a:blip>
                <a:stretch>
                  <a:fillRect/>
                </a:stretch>
              </p:blipFill>
              <p:spPr>
                <a:xfrm rot="20216726">
                  <a:off x="4014970" y="5500883"/>
                  <a:ext cx="514025" cy="199932"/>
                </a:xfrm>
                <a:prstGeom prst="rect">
                  <a:avLst/>
                </a:prstGeom>
              </p:spPr>
            </p:pic>
          </p:grpSp>
          <p:pic>
            <p:nvPicPr>
              <p:cNvPr id="6" name="Picture 5">
                <a:extLst>
                  <a:ext uri="{FF2B5EF4-FFF2-40B4-BE49-F238E27FC236}">
                    <a16:creationId xmlns:a16="http://schemas.microsoft.com/office/drawing/2014/main" id="{83A419A3-1256-CD6D-7B33-E42FEA6B960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203089" y="652075"/>
                <a:ext cx="2579628" cy="5237423"/>
              </a:xfrm>
              <a:prstGeom prst="rect">
                <a:avLst/>
              </a:prstGeom>
            </p:spPr>
          </p:pic>
        </p:grpSp>
      </p:grpSp>
      <p:sp>
        <p:nvSpPr>
          <p:cNvPr id="14" name="Rectangle 13">
            <a:extLst>
              <a:ext uri="{FF2B5EF4-FFF2-40B4-BE49-F238E27FC236}">
                <a16:creationId xmlns:a16="http://schemas.microsoft.com/office/drawing/2014/main" id="{FA971286-C0D3-6AE8-32ED-1A16A286F51C}"/>
              </a:ext>
            </a:extLst>
          </p:cNvPr>
          <p:cNvSpPr/>
          <p:nvPr/>
        </p:nvSpPr>
        <p:spPr>
          <a:xfrm>
            <a:off x="11911464" y="6521896"/>
            <a:ext cx="83356" cy="184666"/>
          </a:xfrm>
          <a:prstGeom prst="rect">
            <a:avLst/>
          </a:prstGeom>
        </p:spPr>
        <p:txBody>
          <a:bodyPr vert="horz" wrap="none" lIns="0" tIns="0" rIns="0" bIns="0" rtlCol="0" anchor="ctr">
            <a:spAutoFit/>
          </a:bodyPr>
          <a:lstStyle/>
          <a:p>
            <a:pPr lvl="0" algn="r"/>
            <a:fld id="{9C5957C0-C9FD-924F-A662-3B71DAE40C56}" type="slidenum">
              <a:rPr lang="uk-UA" sz="1200">
                <a:solidFill>
                  <a:schemeClr val="bg1"/>
                </a:solidFill>
                <a:latin typeface="Segoe UI" panose="020B0502040204020203" pitchFamily="34" charset="0"/>
                <a:cs typeface="Segoe UI" panose="020B0502040204020203" pitchFamily="34" charset="0"/>
              </a:rPr>
              <a:pPr lvl="0" algn="r"/>
              <a:t>2</a:t>
            </a:fld>
            <a:endParaRPr lang="uk-UA" sz="1200" dirty="0">
              <a:solidFill>
                <a:schemeClr val="bg1"/>
              </a:solidFill>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54C2FD37-BB42-6809-4C8C-F40CFF22844B}"/>
              </a:ext>
            </a:extLst>
          </p:cNvPr>
          <p:cNvSpPr/>
          <p:nvPr/>
        </p:nvSpPr>
        <p:spPr>
          <a:xfrm>
            <a:off x="0" y="6803136"/>
            <a:ext cx="12192000" cy="54864"/>
          </a:xfrm>
          <a:prstGeom prst="rect">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IN" b="0" i="0" u="none" strike="noStrike" cap="none" spc="0" normalizeH="0" baseline="0">
              <a:ln>
                <a:noFill/>
              </a:ln>
              <a:solidFill>
                <a:prstClr val="white"/>
              </a:solidFill>
              <a:effectLst/>
              <a:uLnTx/>
              <a:uFillTx/>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A53EBC9E-95BF-B2B3-0EF5-0A840F484C08}"/>
              </a:ext>
            </a:extLst>
          </p:cNvPr>
          <p:cNvSpPr txBox="1"/>
          <p:nvPr/>
        </p:nvSpPr>
        <p:spPr>
          <a:xfrm>
            <a:off x="4562700" y="1786937"/>
            <a:ext cx="7348764" cy="3893374"/>
          </a:xfrm>
          <a:prstGeom prst="rect">
            <a:avLst/>
          </a:prstGeom>
          <a:noFill/>
        </p:spPr>
        <p:txBody>
          <a:bodyPr wrap="square" lIns="91440" tIns="45720" rIns="91440" bIns="45720" rtlCol="0" anchor="t">
            <a:spAutoFit/>
          </a:bodyPr>
          <a:lstStyle/>
          <a:p>
            <a:pPr algn="just"/>
            <a:r>
              <a:rPr lang="en-US" sz="1300" dirty="0">
                <a:latin typeface="Ubuntu Light"/>
              </a:rPr>
              <a:t>Established in 1986, Rockwell Industries Limited has led the way in India’s commercial refrigeration industry. Over the years, we have become a trusted leader, consistently innovating to meet the unique and evolving needs of businesses across the country. As an ISO 9001:2015 certified company, we are committed to excellence, offering a comprehensive range of high-performance, energy-efficient refrigeration solutions that prioritize quality, reliability, and environmental responsibility. </a:t>
            </a:r>
            <a:endParaRPr lang="en-US" sz="1300" dirty="0">
              <a:latin typeface="Ubuntu Light" panose="020B0304030602030204" pitchFamily="34" charset="0"/>
            </a:endParaRPr>
          </a:p>
          <a:p>
            <a:pPr algn="just"/>
            <a:endParaRPr lang="en-US" sz="1300" dirty="0">
              <a:latin typeface="Ubuntu Light" panose="020B0304030602030204" pitchFamily="34" charset="0"/>
            </a:endParaRPr>
          </a:p>
          <a:p>
            <a:pPr algn="just"/>
            <a:r>
              <a:rPr lang="en-US" sz="1300" dirty="0">
                <a:latin typeface="Ubuntu Light"/>
              </a:rPr>
              <a:t>Our state-of-the-art manufacturing facilities in Hyderabad &amp; Lucknow - India, span over 200,000 square feet, with an annual production capacity exceeding 400,000 units. At Rockwell, we take pride in our robust R&amp;D capabilities, including a precision-controlled temperature and humidity test lab, allowing us to design and deliver bespoke refrigeration solutions that enhance efficiency, freshness, and profitability for our clients. </a:t>
            </a:r>
          </a:p>
          <a:p>
            <a:pPr algn="just"/>
            <a:endParaRPr lang="en-US" sz="1300" dirty="0">
              <a:latin typeface="Ubuntu Light" panose="020B0304030602030204" pitchFamily="34" charset="0"/>
            </a:endParaRPr>
          </a:p>
          <a:p>
            <a:pPr algn="just"/>
            <a:r>
              <a:rPr lang="en-US" sz="1300" dirty="0">
                <a:latin typeface="Ubuntu Medium"/>
              </a:rPr>
              <a:t>Guided by our core values—Trust, Innovation, and Sustainability</a:t>
            </a:r>
            <a:r>
              <a:rPr lang="en-US" sz="1300" dirty="0">
                <a:latin typeface="Ubuntu Light"/>
              </a:rPr>
              <a:t>—we are dedicated to on-time delivery, responsive customer service, and developing environmentally-friendly products that respect the planet. Our passionate team works to make Rockwell a great place to work, fostering a culture of employee excellence and commitment to customer satisfaction. Looking ahead, we remain focused on advancing refrigeration technology, helping businesses flourish with solutions that are as reliable as they are forward-thinking. </a:t>
            </a:r>
          </a:p>
        </p:txBody>
      </p:sp>
    </p:spTree>
    <p:extLst>
      <p:ext uri="{BB962C8B-B14F-4D97-AF65-F5344CB8AC3E}">
        <p14:creationId xmlns:p14="http://schemas.microsoft.com/office/powerpoint/2010/main" val="288560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6"/>
                                        </p:tgtEl>
                                        <p:attrNameLst>
                                          <p:attrName>style.visibility</p:attrName>
                                        </p:attrNameLst>
                                      </p:cBhvr>
                                      <p:to>
                                        <p:strVal val="visible"/>
                                      </p:to>
                                    </p:set>
                                    <p:animEffect transition="in" filter="fade">
                                      <p:cBhvr>
                                        <p:cTn id="11" dur="500"/>
                                        <p:tgtEl>
                                          <p:spTgt spid="196"/>
                                        </p:tgtEl>
                                      </p:cBhvr>
                                    </p:animEffect>
                                  </p:childTnLst>
                                </p:cTn>
                              </p:par>
                              <p:par>
                                <p:cTn id="12" presetID="10" presetClass="entr" presetSubtype="0" fill="hold" nodeType="withEffect">
                                  <p:stCondLst>
                                    <p:cond delay="0"/>
                                  </p:stCondLst>
                                  <p:childTnLst>
                                    <p:set>
                                      <p:cBhvr>
                                        <p:cTn id="13" dur="1" fill="hold">
                                          <p:stCondLst>
                                            <p:cond delay="0"/>
                                          </p:stCondLst>
                                        </p:cTn>
                                        <p:tgtEl>
                                          <p:spTgt spid="131"/>
                                        </p:tgtEl>
                                        <p:attrNameLst>
                                          <p:attrName>style.visibility</p:attrName>
                                        </p:attrNameLst>
                                      </p:cBhvr>
                                      <p:to>
                                        <p:strVal val="visible"/>
                                      </p:to>
                                    </p:set>
                                    <p:animEffect transition="in" filter="fade">
                                      <p:cBhvr>
                                        <p:cTn id="14" dur="500"/>
                                        <p:tgtEl>
                                          <p:spTgt spid="13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5A6A1-102D-E01D-C67B-A4029C63939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5FE0865-3DAC-A7D7-FD4C-4C02D35A814C}"/>
              </a:ext>
            </a:extLst>
          </p:cNvPr>
          <p:cNvGrpSpPr/>
          <p:nvPr/>
        </p:nvGrpSpPr>
        <p:grpSpPr>
          <a:xfrm>
            <a:off x="-444663" y="5357997"/>
            <a:ext cx="13081325" cy="2124353"/>
            <a:chOff x="0" y="0"/>
            <a:chExt cx="10298324" cy="1672405"/>
          </a:xfrm>
        </p:grpSpPr>
        <p:sp>
          <p:nvSpPr>
            <p:cNvPr id="4" name="Freeform 4">
              <a:extLst>
                <a:ext uri="{FF2B5EF4-FFF2-40B4-BE49-F238E27FC236}">
                  <a16:creationId xmlns:a16="http://schemas.microsoft.com/office/drawing/2014/main" id="{1BB8B0B2-8994-6023-DC86-918D99534D15}"/>
                </a:ext>
              </a:extLst>
            </p:cNvPr>
            <p:cNvSpPr/>
            <p:nvPr/>
          </p:nvSpPr>
          <p:spPr>
            <a:xfrm>
              <a:off x="0" y="0"/>
              <a:ext cx="10298302" cy="1672332"/>
            </a:xfrm>
            <a:custGeom>
              <a:avLst/>
              <a:gdLst/>
              <a:ahLst/>
              <a:cxnLst/>
              <a:rect l="l" t="t" r="r" b="b"/>
              <a:pathLst>
                <a:path w="10298302" h="1672332">
                  <a:moveTo>
                    <a:pt x="0" y="92780"/>
                  </a:moveTo>
                  <a:cubicBezTo>
                    <a:pt x="0" y="41406"/>
                    <a:pt x="13716" y="0"/>
                    <a:pt x="30734" y="0"/>
                  </a:cubicBezTo>
                  <a:lnTo>
                    <a:pt x="10267569" y="0"/>
                  </a:lnTo>
                  <a:cubicBezTo>
                    <a:pt x="10284587" y="0"/>
                    <a:pt x="10298302" y="41406"/>
                    <a:pt x="10298302" y="92780"/>
                  </a:cubicBezTo>
                  <a:lnTo>
                    <a:pt x="10298302" y="1579553"/>
                  </a:lnTo>
                  <a:cubicBezTo>
                    <a:pt x="10298302" y="1630927"/>
                    <a:pt x="10284587" y="1672332"/>
                    <a:pt x="10267569" y="1672332"/>
                  </a:cubicBezTo>
                  <a:lnTo>
                    <a:pt x="30734" y="1672332"/>
                  </a:lnTo>
                  <a:cubicBezTo>
                    <a:pt x="13716" y="1672332"/>
                    <a:pt x="0" y="1630927"/>
                    <a:pt x="0" y="1579553"/>
                  </a:cubicBezTo>
                  <a:close/>
                </a:path>
              </a:pathLst>
            </a:custGeom>
            <a:gradFill rotWithShape="1">
              <a:gsLst>
                <a:gs pos="0">
                  <a:srgbClr val="001E68">
                    <a:alpha val="100000"/>
                  </a:srgbClr>
                </a:gs>
                <a:gs pos="100000">
                  <a:srgbClr val="369CD5">
                    <a:alpha val="100000"/>
                  </a:srgbClr>
                </a:gs>
              </a:gsLst>
              <a:path path="circle">
                <a:fillToRect l="100000" t="100000"/>
              </a:path>
              <a:tileRect r="-100000" b="-100000"/>
            </a:gradFill>
          </p:spPr>
        </p:sp>
      </p:grpSp>
      <p:sp>
        <p:nvSpPr>
          <p:cNvPr id="18" name="Freeform 18">
            <a:extLst>
              <a:ext uri="{FF2B5EF4-FFF2-40B4-BE49-F238E27FC236}">
                <a16:creationId xmlns:a16="http://schemas.microsoft.com/office/drawing/2014/main" id="{DEAEF2E2-DB92-BAF5-4FA9-1C97ADD4FCF7}"/>
              </a:ext>
            </a:extLst>
          </p:cNvPr>
          <p:cNvSpPr/>
          <p:nvPr/>
        </p:nvSpPr>
        <p:spPr>
          <a:xfrm rot="-777483" flipV="1">
            <a:off x="8554728" y="3373498"/>
            <a:ext cx="3602105" cy="2053200"/>
          </a:xfrm>
          <a:custGeom>
            <a:avLst/>
            <a:gdLst/>
            <a:ahLst/>
            <a:cxnLst/>
            <a:rect l="l" t="t" r="r" b="b"/>
            <a:pathLst>
              <a:path w="5403158" h="3079800">
                <a:moveTo>
                  <a:pt x="0" y="3079800"/>
                </a:moveTo>
                <a:lnTo>
                  <a:pt x="5403158" y="3079800"/>
                </a:lnTo>
                <a:lnTo>
                  <a:pt x="5403158" y="0"/>
                </a:lnTo>
                <a:lnTo>
                  <a:pt x="0" y="0"/>
                </a:lnTo>
                <a:lnTo>
                  <a:pt x="0" y="3079800"/>
                </a:lnTo>
                <a:close/>
              </a:path>
            </a:pathLst>
          </a:custGeom>
          <a:blipFill>
            <a:blip r:embed="rId3"/>
            <a:stretch>
              <a:fillRect/>
            </a:stretch>
          </a:blipFill>
        </p:spPr>
      </p:sp>
      <p:pic>
        <p:nvPicPr>
          <p:cNvPr id="22" name="Picture 21">
            <a:extLst>
              <a:ext uri="{FF2B5EF4-FFF2-40B4-BE49-F238E27FC236}">
                <a16:creationId xmlns:a16="http://schemas.microsoft.com/office/drawing/2014/main" id="{7A99AAD6-6A03-E6C5-BFD0-F8FA653EA6E5}"/>
              </a:ext>
            </a:extLst>
          </p:cNvPr>
          <p:cNvPicPr>
            <a:picLocks noChangeAspect="1"/>
          </p:cNvPicPr>
          <p:nvPr/>
        </p:nvPicPr>
        <p:blipFill>
          <a:blip r:embed="rId4"/>
          <a:stretch>
            <a:fillRect/>
          </a:stretch>
        </p:blipFill>
        <p:spPr>
          <a:xfrm>
            <a:off x="-419031" y="-142260"/>
            <a:ext cx="12760202" cy="6081024"/>
          </a:xfrm>
          <a:prstGeom prst="rect">
            <a:avLst/>
          </a:prstGeom>
        </p:spPr>
      </p:pic>
      <p:sp>
        <p:nvSpPr>
          <p:cNvPr id="5" name="Rectangle: Rounded Corners 4">
            <a:extLst>
              <a:ext uri="{FF2B5EF4-FFF2-40B4-BE49-F238E27FC236}">
                <a16:creationId xmlns:a16="http://schemas.microsoft.com/office/drawing/2014/main" id="{B6342DC4-52CF-FCDF-25AC-F0857C7505F6}"/>
              </a:ext>
            </a:extLst>
          </p:cNvPr>
          <p:cNvSpPr/>
          <p:nvPr/>
        </p:nvSpPr>
        <p:spPr>
          <a:xfrm>
            <a:off x="793252" y="4039812"/>
            <a:ext cx="2996065" cy="833730"/>
          </a:xfrm>
          <a:prstGeom prst="roundRect">
            <a:avLst>
              <a:gd name="adj" fmla="val 11511"/>
            </a:avLst>
          </a:prstGeom>
          <a:solidFill>
            <a:srgbClr val="359AD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CEA36BF4-A336-4DE8-21AD-79BC8415DF30}"/>
              </a:ext>
            </a:extLst>
          </p:cNvPr>
          <p:cNvSpPr txBox="1"/>
          <p:nvPr/>
        </p:nvSpPr>
        <p:spPr>
          <a:xfrm>
            <a:off x="645521" y="4039812"/>
            <a:ext cx="2996065" cy="919401"/>
          </a:xfrm>
          <a:prstGeom prst="flowChartAlternateProcess">
            <a:avLst/>
          </a:prstGeom>
          <a:noFill/>
        </p:spPr>
        <p:txBody>
          <a:bodyPr wrap="square">
            <a:spAutoFit/>
          </a:bodyPr>
          <a:lstStyle/>
          <a:p>
            <a:pPr algn="ctr" rtl="0">
              <a:buNone/>
            </a:pPr>
            <a:r>
              <a:rPr lang="en-IN" sz="2000" b="1" i="0" dirty="0">
                <a:solidFill>
                  <a:srgbClr val="FFFFFF"/>
                </a:solidFill>
                <a:effectLst/>
              </a:rPr>
              <a:t>AVAILABLE CAPACITY</a:t>
            </a:r>
          </a:p>
          <a:p>
            <a:pPr algn="ctr" rtl="0">
              <a:buNone/>
            </a:pPr>
            <a:r>
              <a:rPr lang="en-IN" sz="2800" b="1" i="0" dirty="0">
                <a:solidFill>
                  <a:srgbClr val="FFFFFF"/>
                </a:solidFill>
                <a:effectLst/>
              </a:rPr>
              <a:t>250L to 400L</a:t>
            </a:r>
            <a:endParaRPr lang="en-IN" sz="2800" dirty="0">
              <a:effectLst/>
            </a:endParaRPr>
          </a:p>
        </p:txBody>
      </p:sp>
      <p:pic>
        <p:nvPicPr>
          <p:cNvPr id="9" name="Picture 8">
            <a:extLst>
              <a:ext uri="{FF2B5EF4-FFF2-40B4-BE49-F238E27FC236}">
                <a16:creationId xmlns:a16="http://schemas.microsoft.com/office/drawing/2014/main" id="{B8D0845C-4B7C-02AD-DC34-886C4305E6C1}"/>
              </a:ext>
            </a:extLst>
          </p:cNvPr>
          <p:cNvPicPr>
            <a:picLocks noChangeAspect="1"/>
          </p:cNvPicPr>
          <p:nvPr/>
        </p:nvPicPr>
        <p:blipFill>
          <a:blip r:embed="rId5"/>
          <a:stretch>
            <a:fillRect/>
          </a:stretch>
        </p:blipFill>
        <p:spPr>
          <a:xfrm>
            <a:off x="367620" y="5188583"/>
            <a:ext cx="5712233" cy="152192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D33E0E1-7279-E964-EFE0-4D2166A418EC}"/>
              </a:ext>
            </a:extLst>
          </p:cNvPr>
          <p:cNvPicPr>
            <a:picLocks noChangeAspect="1"/>
          </p:cNvPicPr>
          <p:nvPr/>
        </p:nvPicPr>
        <p:blipFill>
          <a:blip r:embed="rId6">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extLst>
      <p:ext uri="{BB962C8B-B14F-4D97-AF65-F5344CB8AC3E}">
        <p14:creationId xmlns:p14="http://schemas.microsoft.com/office/powerpoint/2010/main" val="1079697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534EB-0753-98B4-B253-9C4806D899CE}"/>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68CC4150-3D38-9DF4-7E1F-A0F256221DA3}"/>
              </a:ext>
            </a:extLst>
          </p:cNvPr>
          <p:cNvGrpSpPr/>
          <p:nvPr/>
        </p:nvGrpSpPr>
        <p:grpSpPr>
          <a:xfrm>
            <a:off x="-740154" y="5075335"/>
            <a:ext cx="13081325" cy="2124353"/>
            <a:chOff x="0" y="0"/>
            <a:chExt cx="10298324" cy="1672405"/>
          </a:xfrm>
        </p:grpSpPr>
        <p:sp>
          <p:nvSpPr>
            <p:cNvPr id="4" name="Freeform 4">
              <a:extLst>
                <a:ext uri="{FF2B5EF4-FFF2-40B4-BE49-F238E27FC236}">
                  <a16:creationId xmlns:a16="http://schemas.microsoft.com/office/drawing/2014/main" id="{8B7175BC-B141-7426-8B91-8A04E1302E9E}"/>
                </a:ext>
              </a:extLst>
            </p:cNvPr>
            <p:cNvSpPr/>
            <p:nvPr/>
          </p:nvSpPr>
          <p:spPr>
            <a:xfrm>
              <a:off x="0" y="0"/>
              <a:ext cx="10298302" cy="1672332"/>
            </a:xfrm>
            <a:custGeom>
              <a:avLst/>
              <a:gdLst/>
              <a:ahLst/>
              <a:cxnLst/>
              <a:rect l="l" t="t" r="r" b="b"/>
              <a:pathLst>
                <a:path w="10298302" h="1672332">
                  <a:moveTo>
                    <a:pt x="0" y="92780"/>
                  </a:moveTo>
                  <a:cubicBezTo>
                    <a:pt x="0" y="41406"/>
                    <a:pt x="13716" y="0"/>
                    <a:pt x="30734" y="0"/>
                  </a:cubicBezTo>
                  <a:lnTo>
                    <a:pt x="10267569" y="0"/>
                  </a:lnTo>
                  <a:cubicBezTo>
                    <a:pt x="10284587" y="0"/>
                    <a:pt x="10298302" y="41406"/>
                    <a:pt x="10298302" y="92780"/>
                  </a:cubicBezTo>
                  <a:lnTo>
                    <a:pt x="10298302" y="1579553"/>
                  </a:lnTo>
                  <a:cubicBezTo>
                    <a:pt x="10298302" y="1630927"/>
                    <a:pt x="10284587" y="1672332"/>
                    <a:pt x="10267569" y="1672332"/>
                  </a:cubicBezTo>
                  <a:lnTo>
                    <a:pt x="30734" y="1672332"/>
                  </a:lnTo>
                  <a:cubicBezTo>
                    <a:pt x="13716" y="1672332"/>
                    <a:pt x="0" y="1630927"/>
                    <a:pt x="0" y="1579553"/>
                  </a:cubicBezTo>
                  <a:close/>
                </a:path>
              </a:pathLst>
            </a:custGeom>
            <a:gradFill rotWithShape="1">
              <a:gsLst>
                <a:gs pos="0">
                  <a:srgbClr val="001E68">
                    <a:alpha val="100000"/>
                  </a:srgbClr>
                </a:gs>
                <a:gs pos="100000">
                  <a:srgbClr val="369CD5">
                    <a:alpha val="100000"/>
                  </a:srgbClr>
                </a:gs>
              </a:gsLst>
              <a:path path="circle">
                <a:fillToRect l="100000" t="100000"/>
              </a:path>
              <a:tileRect r="-100000" b="-100000"/>
            </a:gradFill>
          </p:spPr>
        </p:sp>
      </p:grpSp>
      <p:grpSp>
        <p:nvGrpSpPr>
          <p:cNvPr id="5" name="Group 5">
            <a:extLst>
              <a:ext uri="{FF2B5EF4-FFF2-40B4-BE49-F238E27FC236}">
                <a16:creationId xmlns:a16="http://schemas.microsoft.com/office/drawing/2014/main" id="{6190D0EE-32FB-E2C9-025B-C3DC44E9B299}"/>
              </a:ext>
            </a:extLst>
          </p:cNvPr>
          <p:cNvGrpSpPr/>
          <p:nvPr/>
        </p:nvGrpSpPr>
        <p:grpSpPr>
          <a:xfrm>
            <a:off x="143577" y="6372339"/>
            <a:ext cx="11889371" cy="382765"/>
            <a:chOff x="0" y="0"/>
            <a:chExt cx="23778742" cy="765531"/>
          </a:xfrm>
        </p:grpSpPr>
        <p:sp>
          <p:nvSpPr>
            <p:cNvPr id="6" name="Freeform 6">
              <a:extLst>
                <a:ext uri="{FF2B5EF4-FFF2-40B4-BE49-F238E27FC236}">
                  <a16:creationId xmlns:a16="http://schemas.microsoft.com/office/drawing/2014/main" id="{DF409C17-C2A9-EFC3-D0B7-D21CBE898092}"/>
                </a:ext>
              </a:extLst>
            </p:cNvPr>
            <p:cNvSpPr/>
            <p:nvPr/>
          </p:nvSpPr>
          <p:spPr>
            <a:xfrm>
              <a:off x="0" y="0"/>
              <a:ext cx="798468" cy="765531"/>
            </a:xfrm>
            <a:custGeom>
              <a:avLst/>
              <a:gdLst/>
              <a:ahLst/>
              <a:cxnLst/>
              <a:rect l="l" t="t" r="r" b="b"/>
              <a:pathLst>
                <a:path w="798468" h="765531">
                  <a:moveTo>
                    <a:pt x="0" y="0"/>
                  </a:moveTo>
                  <a:lnTo>
                    <a:pt x="798468" y="0"/>
                  </a:lnTo>
                  <a:lnTo>
                    <a:pt x="798468" y="765531"/>
                  </a:lnTo>
                  <a:lnTo>
                    <a:pt x="0" y="765531"/>
                  </a:lnTo>
                  <a:lnTo>
                    <a:pt x="0" y="0"/>
                  </a:lnTo>
                  <a:close/>
                </a:path>
              </a:pathLst>
            </a:custGeom>
            <a:blipFill>
              <a:blip r:embed="rId3"/>
              <a:stretch>
                <a:fillRect/>
              </a:stretch>
            </a:blipFill>
          </p:spPr>
        </p:sp>
        <p:sp>
          <p:nvSpPr>
            <p:cNvPr id="7" name="AutoShape 7">
              <a:extLst>
                <a:ext uri="{FF2B5EF4-FFF2-40B4-BE49-F238E27FC236}">
                  <a16:creationId xmlns:a16="http://schemas.microsoft.com/office/drawing/2014/main" id="{2B721F89-7994-2B9A-ECB9-A34021A72F52}"/>
                </a:ext>
              </a:extLst>
            </p:cNvPr>
            <p:cNvSpPr/>
            <p:nvPr/>
          </p:nvSpPr>
          <p:spPr>
            <a:xfrm>
              <a:off x="811168" y="382765"/>
              <a:ext cx="22967574" cy="0"/>
            </a:xfrm>
            <a:prstGeom prst="line">
              <a:avLst/>
            </a:prstGeom>
            <a:ln w="12700" cap="flat">
              <a:solidFill>
                <a:srgbClr val="FFFFFF"/>
              </a:solidFill>
              <a:prstDash val="solid"/>
              <a:headEnd type="none" w="sm" len="sm"/>
              <a:tailEnd type="none" w="sm" len="sm"/>
            </a:ln>
          </p:spPr>
        </p:sp>
      </p:grpSp>
      <p:sp>
        <p:nvSpPr>
          <p:cNvPr id="18" name="Freeform 18">
            <a:extLst>
              <a:ext uri="{FF2B5EF4-FFF2-40B4-BE49-F238E27FC236}">
                <a16:creationId xmlns:a16="http://schemas.microsoft.com/office/drawing/2014/main" id="{21F37BC2-8AAA-1D57-E1FA-1D97FF2AEF1A}"/>
              </a:ext>
            </a:extLst>
          </p:cNvPr>
          <p:cNvSpPr/>
          <p:nvPr/>
        </p:nvSpPr>
        <p:spPr>
          <a:xfrm rot="-777483" flipV="1">
            <a:off x="8554728" y="3373498"/>
            <a:ext cx="3602105" cy="2053200"/>
          </a:xfrm>
          <a:custGeom>
            <a:avLst/>
            <a:gdLst/>
            <a:ahLst/>
            <a:cxnLst/>
            <a:rect l="l" t="t" r="r" b="b"/>
            <a:pathLst>
              <a:path w="5403158" h="3079800">
                <a:moveTo>
                  <a:pt x="0" y="3079800"/>
                </a:moveTo>
                <a:lnTo>
                  <a:pt x="5403158" y="3079800"/>
                </a:lnTo>
                <a:lnTo>
                  <a:pt x="5403158" y="0"/>
                </a:lnTo>
                <a:lnTo>
                  <a:pt x="0" y="0"/>
                </a:lnTo>
                <a:lnTo>
                  <a:pt x="0" y="3079800"/>
                </a:lnTo>
                <a:close/>
              </a:path>
            </a:pathLst>
          </a:custGeom>
          <a:blipFill>
            <a:blip r:embed="rId4"/>
            <a:stretch>
              <a:fillRect/>
            </a:stretch>
          </a:blipFill>
        </p:spPr>
      </p:sp>
      <p:pic>
        <p:nvPicPr>
          <p:cNvPr id="15" name="Picture 14">
            <a:extLst>
              <a:ext uri="{FF2B5EF4-FFF2-40B4-BE49-F238E27FC236}">
                <a16:creationId xmlns:a16="http://schemas.microsoft.com/office/drawing/2014/main" id="{B812DF03-7779-8833-989F-24777E99AA6C}"/>
              </a:ext>
            </a:extLst>
          </p:cNvPr>
          <p:cNvPicPr>
            <a:picLocks noChangeAspect="1"/>
          </p:cNvPicPr>
          <p:nvPr/>
        </p:nvPicPr>
        <p:blipFill>
          <a:blip r:embed="rId5"/>
          <a:srcRect l="1174" r="1530" b="1614"/>
          <a:stretch>
            <a:fillRect/>
          </a:stretch>
        </p:blipFill>
        <p:spPr>
          <a:xfrm>
            <a:off x="0" y="102896"/>
            <a:ext cx="12192000" cy="6182044"/>
          </a:xfrm>
          <a:prstGeom prst="rect">
            <a:avLst/>
          </a:prstGeom>
        </p:spPr>
      </p:pic>
      <p:pic>
        <p:nvPicPr>
          <p:cNvPr id="13" name="Picture 12">
            <a:extLst>
              <a:ext uri="{FF2B5EF4-FFF2-40B4-BE49-F238E27FC236}">
                <a16:creationId xmlns:a16="http://schemas.microsoft.com/office/drawing/2014/main" id="{F871E394-623E-378D-32B4-C9641A9C31C3}"/>
              </a:ext>
            </a:extLst>
          </p:cNvPr>
          <p:cNvPicPr>
            <a:picLocks noChangeAspect="1"/>
          </p:cNvPicPr>
          <p:nvPr/>
        </p:nvPicPr>
        <p:blipFill>
          <a:blip r:embed="rId6">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extLst>
      <p:ext uri="{BB962C8B-B14F-4D97-AF65-F5344CB8AC3E}">
        <p14:creationId xmlns:p14="http://schemas.microsoft.com/office/powerpoint/2010/main" val="681783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colored shapes  AI-generated content may be incorrect."/>
          <p:cNvSpPr/>
          <p:nvPr/>
        </p:nvSpPr>
        <p:spPr>
          <a:xfrm>
            <a:off x="2650072" y="-1330022"/>
            <a:ext cx="1361783" cy="428861"/>
          </a:xfrm>
          <a:custGeom>
            <a:avLst/>
            <a:gdLst/>
            <a:ahLst/>
            <a:cxnLst/>
            <a:rect l="l" t="t" r="r" b="b"/>
            <a:pathLst>
              <a:path w="2413168" h="742698">
                <a:moveTo>
                  <a:pt x="0" y="0"/>
                </a:moveTo>
                <a:lnTo>
                  <a:pt x="2413168" y="0"/>
                </a:lnTo>
                <a:lnTo>
                  <a:pt x="2413168" y="742698"/>
                </a:lnTo>
                <a:lnTo>
                  <a:pt x="0" y="742698"/>
                </a:lnTo>
                <a:lnTo>
                  <a:pt x="0" y="0"/>
                </a:lnTo>
                <a:close/>
              </a:path>
            </a:pathLst>
          </a:custGeom>
          <a:blipFill>
            <a:blip r:embed="rId3"/>
            <a:stretch>
              <a:fillRect/>
            </a:stretch>
          </a:blipFill>
        </p:spPr>
      </p:sp>
      <p:sp>
        <p:nvSpPr>
          <p:cNvPr id="3" name="Freeform 3"/>
          <p:cNvSpPr/>
          <p:nvPr/>
        </p:nvSpPr>
        <p:spPr>
          <a:xfrm>
            <a:off x="0" y="-458180"/>
            <a:ext cx="12192000" cy="8156458"/>
          </a:xfrm>
          <a:custGeom>
            <a:avLst/>
            <a:gdLst/>
            <a:ahLst/>
            <a:cxnLst/>
            <a:rect l="l" t="t" r="r" b="b"/>
            <a:pathLst>
              <a:path w="21478036" h="12081395">
                <a:moveTo>
                  <a:pt x="0" y="0"/>
                </a:moveTo>
                <a:lnTo>
                  <a:pt x="21478037" y="0"/>
                </a:lnTo>
                <a:lnTo>
                  <a:pt x="21478037" y="12081396"/>
                </a:lnTo>
                <a:lnTo>
                  <a:pt x="0" y="12081396"/>
                </a:lnTo>
                <a:lnTo>
                  <a:pt x="0" y="0"/>
                </a:lnTo>
                <a:close/>
              </a:path>
            </a:pathLst>
          </a:custGeom>
          <a:blipFill>
            <a:blip r:embed="rId4"/>
            <a:stretch>
              <a:fillRect l="-13420"/>
            </a:stretch>
          </a:blipFill>
        </p:spPr>
      </p:sp>
      <p:sp>
        <p:nvSpPr>
          <p:cNvPr id="8" name="Freeform 8"/>
          <p:cNvSpPr/>
          <p:nvPr/>
        </p:nvSpPr>
        <p:spPr>
          <a:xfrm>
            <a:off x="-555098" y="986101"/>
            <a:ext cx="4992015" cy="1054419"/>
          </a:xfrm>
          <a:custGeom>
            <a:avLst/>
            <a:gdLst/>
            <a:ahLst/>
            <a:cxnLst/>
            <a:rect l="l" t="t" r="r" b="b"/>
            <a:pathLst>
              <a:path w="6527312" h="1775677">
                <a:moveTo>
                  <a:pt x="0" y="0"/>
                </a:moveTo>
                <a:lnTo>
                  <a:pt x="6527312" y="0"/>
                </a:lnTo>
                <a:lnTo>
                  <a:pt x="6527312" y="1775677"/>
                </a:lnTo>
                <a:lnTo>
                  <a:pt x="0" y="1775677"/>
                </a:lnTo>
                <a:close/>
              </a:path>
            </a:pathLst>
          </a:custGeom>
          <a:solidFill>
            <a:srgbClr val="000000">
              <a:alpha val="0"/>
            </a:srgbClr>
          </a:solidFill>
        </p:spPr>
      </p:sp>
      <p:sp>
        <p:nvSpPr>
          <p:cNvPr id="9" name="TextBox 9"/>
          <p:cNvSpPr txBox="1"/>
          <p:nvPr/>
        </p:nvSpPr>
        <p:spPr>
          <a:xfrm>
            <a:off x="454735" y="179452"/>
            <a:ext cx="4992017" cy="1060075"/>
          </a:xfrm>
          <a:prstGeom prst="rect">
            <a:avLst/>
          </a:prstGeom>
        </p:spPr>
        <p:txBody>
          <a:bodyPr lIns="0" tIns="0" rIns="0" bIns="0" rtlCol="0" anchor="t"/>
          <a:lstStyle/>
          <a:p>
            <a:pPr>
              <a:lnSpc>
                <a:spcPts val="3119"/>
              </a:lnSpc>
            </a:pPr>
            <a:endParaRPr lang="en-US" sz="2599" b="1" dirty="0">
              <a:solidFill>
                <a:srgbClr val="FFFFFF"/>
              </a:solidFill>
              <a:latin typeface="Ubuntu Bold"/>
              <a:ea typeface="Ubuntu Bold"/>
              <a:cs typeface="Ubuntu Bold"/>
              <a:sym typeface="Ubuntu Bold"/>
            </a:endParaRPr>
          </a:p>
          <a:p>
            <a:pPr>
              <a:lnSpc>
                <a:spcPts val="3840"/>
              </a:lnSpc>
            </a:pPr>
            <a:r>
              <a:rPr lang="en-US" sz="4400" b="1" dirty="0">
                <a:solidFill>
                  <a:srgbClr val="FFFFFF"/>
                </a:solidFill>
                <a:latin typeface="Ubuntu Bold"/>
                <a:ea typeface="Ubuntu Bold"/>
                <a:cs typeface="Ubuntu Bold"/>
                <a:sym typeface="Ubuntu Bold"/>
              </a:rPr>
              <a:t>Visi Cooler</a:t>
            </a:r>
          </a:p>
        </p:txBody>
      </p:sp>
      <p:sp>
        <p:nvSpPr>
          <p:cNvPr id="26" name="Freeform 26"/>
          <p:cNvSpPr/>
          <p:nvPr/>
        </p:nvSpPr>
        <p:spPr>
          <a:xfrm>
            <a:off x="2835115" y="5328284"/>
            <a:ext cx="6521770" cy="1291412"/>
          </a:xfrm>
          <a:custGeom>
            <a:avLst/>
            <a:gdLst/>
            <a:ahLst/>
            <a:cxnLst/>
            <a:rect l="l" t="t" r="r" b="b"/>
            <a:pathLst>
              <a:path w="12495024" h="2605316">
                <a:moveTo>
                  <a:pt x="0" y="0"/>
                </a:moveTo>
                <a:lnTo>
                  <a:pt x="12495025" y="0"/>
                </a:lnTo>
                <a:lnTo>
                  <a:pt x="12495025" y="2605316"/>
                </a:lnTo>
                <a:lnTo>
                  <a:pt x="0" y="2605316"/>
                </a:lnTo>
                <a:lnTo>
                  <a:pt x="0" y="0"/>
                </a:lnTo>
                <a:close/>
              </a:path>
            </a:pathLst>
          </a:custGeom>
          <a:blipFill>
            <a:blip r:embed="rId5"/>
            <a:stretch>
              <a:fillRect l="-9105" t="-367054" r="-7571" b="-739814"/>
            </a:stretch>
          </a:blipFill>
          <a:effectLst>
            <a:outerShdw blurRad="63500" sx="102000" sy="102000" algn="ctr" rotWithShape="0">
              <a:prstClr val="black">
                <a:alpha val="40000"/>
              </a:prstClr>
            </a:outerShdw>
          </a:effectLst>
        </p:spPr>
      </p:sp>
      <p:grpSp>
        <p:nvGrpSpPr>
          <p:cNvPr id="27" name="Group 10">
            <a:extLst>
              <a:ext uri="{FF2B5EF4-FFF2-40B4-BE49-F238E27FC236}">
                <a16:creationId xmlns:a16="http://schemas.microsoft.com/office/drawing/2014/main" id="{65D3978B-EE8C-2EC9-A34A-61A3CC39E724}"/>
              </a:ext>
            </a:extLst>
          </p:cNvPr>
          <p:cNvGrpSpPr/>
          <p:nvPr/>
        </p:nvGrpSpPr>
        <p:grpSpPr>
          <a:xfrm>
            <a:off x="234778" y="2117899"/>
            <a:ext cx="11835730" cy="3307325"/>
            <a:chOff x="0" y="0"/>
            <a:chExt cx="23879263" cy="6001772"/>
          </a:xfrm>
        </p:grpSpPr>
        <p:sp>
          <p:nvSpPr>
            <p:cNvPr id="28" name="Freeform 11">
              <a:extLst>
                <a:ext uri="{FF2B5EF4-FFF2-40B4-BE49-F238E27FC236}">
                  <a16:creationId xmlns:a16="http://schemas.microsoft.com/office/drawing/2014/main" id="{252353C0-023A-CE7E-53F3-1D1C5D679CB6}"/>
                </a:ext>
              </a:extLst>
            </p:cNvPr>
            <p:cNvSpPr/>
            <p:nvPr/>
          </p:nvSpPr>
          <p:spPr>
            <a:xfrm>
              <a:off x="22524300" y="2138827"/>
              <a:ext cx="1354963" cy="3862945"/>
            </a:xfrm>
            <a:custGeom>
              <a:avLst/>
              <a:gdLst/>
              <a:ahLst/>
              <a:cxnLst/>
              <a:rect l="l" t="t" r="r" b="b"/>
              <a:pathLst>
                <a:path w="1354963" h="3862945">
                  <a:moveTo>
                    <a:pt x="0" y="0"/>
                  </a:moveTo>
                  <a:lnTo>
                    <a:pt x="1354963" y="0"/>
                  </a:lnTo>
                  <a:lnTo>
                    <a:pt x="1354963" y="3862945"/>
                  </a:lnTo>
                  <a:lnTo>
                    <a:pt x="0" y="3862945"/>
                  </a:lnTo>
                  <a:lnTo>
                    <a:pt x="0" y="0"/>
                  </a:lnTo>
                  <a:close/>
                </a:path>
              </a:pathLst>
            </a:custGeom>
            <a:blipFill>
              <a:blip r:embed="rId6"/>
              <a:stretch>
                <a:fillRect l="-91159" r="-93936"/>
              </a:stretch>
            </a:blipFill>
          </p:spPr>
        </p:sp>
        <p:sp>
          <p:nvSpPr>
            <p:cNvPr id="29" name="Freeform 12">
              <a:extLst>
                <a:ext uri="{FF2B5EF4-FFF2-40B4-BE49-F238E27FC236}">
                  <a16:creationId xmlns:a16="http://schemas.microsoft.com/office/drawing/2014/main" id="{4BC57D59-8DAF-AAF4-20EC-F44FDC81EFF2}"/>
                </a:ext>
              </a:extLst>
            </p:cNvPr>
            <p:cNvSpPr/>
            <p:nvPr/>
          </p:nvSpPr>
          <p:spPr>
            <a:xfrm>
              <a:off x="0" y="2125029"/>
              <a:ext cx="1244923" cy="3221290"/>
            </a:xfrm>
            <a:custGeom>
              <a:avLst/>
              <a:gdLst/>
              <a:ahLst/>
              <a:cxnLst/>
              <a:rect l="l" t="t" r="r" b="b"/>
              <a:pathLst>
                <a:path w="1244923" h="3221290">
                  <a:moveTo>
                    <a:pt x="0" y="0"/>
                  </a:moveTo>
                  <a:lnTo>
                    <a:pt x="1244923" y="0"/>
                  </a:lnTo>
                  <a:lnTo>
                    <a:pt x="1244923" y="3221290"/>
                  </a:lnTo>
                  <a:lnTo>
                    <a:pt x="0" y="3221290"/>
                  </a:lnTo>
                  <a:lnTo>
                    <a:pt x="0" y="0"/>
                  </a:lnTo>
                  <a:close/>
                </a:path>
              </a:pathLst>
            </a:custGeom>
            <a:blipFill>
              <a:blip r:embed="rId7"/>
              <a:stretch>
                <a:fillRect l="-86516" r="-72237"/>
              </a:stretch>
            </a:blipFill>
          </p:spPr>
        </p:sp>
        <p:sp>
          <p:nvSpPr>
            <p:cNvPr id="30" name="Freeform 13">
              <a:extLst>
                <a:ext uri="{FF2B5EF4-FFF2-40B4-BE49-F238E27FC236}">
                  <a16:creationId xmlns:a16="http://schemas.microsoft.com/office/drawing/2014/main" id="{04DDB33A-2337-FB4D-DA2E-A1B3AD351F68}"/>
                </a:ext>
              </a:extLst>
            </p:cNvPr>
            <p:cNvSpPr/>
            <p:nvPr/>
          </p:nvSpPr>
          <p:spPr>
            <a:xfrm>
              <a:off x="1183548" y="1436791"/>
              <a:ext cx="1683722" cy="4310812"/>
            </a:xfrm>
            <a:custGeom>
              <a:avLst/>
              <a:gdLst/>
              <a:ahLst/>
              <a:cxnLst/>
              <a:rect l="l" t="t" r="r" b="b"/>
              <a:pathLst>
                <a:path w="1683722" h="4310812">
                  <a:moveTo>
                    <a:pt x="0" y="0"/>
                  </a:moveTo>
                  <a:lnTo>
                    <a:pt x="1683722" y="0"/>
                  </a:lnTo>
                  <a:lnTo>
                    <a:pt x="1683722" y="4310811"/>
                  </a:lnTo>
                  <a:lnTo>
                    <a:pt x="0" y="4310811"/>
                  </a:lnTo>
                  <a:lnTo>
                    <a:pt x="0" y="0"/>
                  </a:lnTo>
                  <a:close/>
                </a:path>
              </a:pathLst>
            </a:custGeom>
            <a:blipFill>
              <a:blip r:embed="rId8"/>
              <a:stretch>
                <a:fillRect l="-78497" t="-4229" r="-88359"/>
              </a:stretch>
            </a:blipFill>
          </p:spPr>
        </p:sp>
        <p:sp>
          <p:nvSpPr>
            <p:cNvPr id="31" name="Freeform 14">
              <a:extLst>
                <a:ext uri="{FF2B5EF4-FFF2-40B4-BE49-F238E27FC236}">
                  <a16:creationId xmlns:a16="http://schemas.microsoft.com/office/drawing/2014/main" id="{05AD9B7F-404E-E2A4-16A7-F35C7095A6B8}"/>
                </a:ext>
              </a:extLst>
            </p:cNvPr>
            <p:cNvSpPr/>
            <p:nvPr/>
          </p:nvSpPr>
          <p:spPr>
            <a:xfrm>
              <a:off x="2757280" y="939357"/>
              <a:ext cx="1729857" cy="4647039"/>
            </a:xfrm>
            <a:custGeom>
              <a:avLst/>
              <a:gdLst/>
              <a:ahLst/>
              <a:cxnLst/>
              <a:rect l="l" t="t" r="r" b="b"/>
              <a:pathLst>
                <a:path w="1729857" h="4647039">
                  <a:moveTo>
                    <a:pt x="0" y="0"/>
                  </a:moveTo>
                  <a:lnTo>
                    <a:pt x="1729857" y="0"/>
                  </a:lnTo>
                  <a:lnTo>
                    <a:pt x="1729857" y="4647039"/>
                  </a:lnTo>
                  <a:lnTo>
                    <a:pt x="0" y="4647039"/>
                  </a:lnTo>
                  <a:lnTo>
                    <a:pt x="0" y="0"/>
                  </a:lnTo>
                  <a:close/>
                </a:path>
              </a:pathLst>
            </a:custGeom>
            <a:blipFill>
              <a:blip r:embed="rId9"/>
              <a:stretch>
                <a:fillRect l="-97582" t="-8640" r="-94266"/>
              </a:stretch>
            </a:blipFill>
          </p:spPr>
        </p:sp>
        <p:sp>
          <p:nvSpPr>
            <p:cNvPr id="32" name="Freeform 15">
              <a:extLst>
                <a:ext uri="{FF2B5EF4-FFF2-40B4-BE49-F238E27FC236}">
                  <a16:creationId xmlns:a16="http://schemas.microsoft.com/office/drawing/2014/main" id="{99CB3A75-A559-0FC3-F0BB-9FF4A772C596}"/>
                </a:ext>
              </a:extLst>
            </p:cNvPr>
            <p:cNvSpPr/>
            <p:nvPr/>
          </p:nvSpPr>
          <p:spPr>
            <a:xfrm>
              <a:off x="4365870" y="254132"/>
              <a:ext cx="2536920" cy="5537335"/>
            </a:xfrm>
            <a:custGeom>
              <a:avLst/>
              <a:gdLst/>
              <a:ahLst/>
              <a:cxnLst/>
              <a:rect l="l" t="t" r="r" b="b"/>
              <a:pathLst>
                <a:path w="2536920" h="5537335">
                  <a:moveTo>
                    <a:pt x="0" y="0"/>
                  </a:moveTo>
                  <a:lnTo>
                    <a:pt x="2536920" y="0"/>
                  </a:lnTo>
                  <a:lnTo>
                    <a:pt x="2536920" y="5537334"/>
                  </a:lnTo>
                  <a:lnTo>
                    <a:pt x="0" y="5537334"/>
                  </a:lnTo>
                  <a:lnTo>
                    <a:pt x="0" y="0"/>
                  </a:lnTo>
                  <a:close/>
                </a:path>
              </a:pathLst>
            </a:custGeom>
            <a:blipFill>
              <a:blip r:embed="rId10"/>
              <a:stretch>
                <a:fillRect l="-59318" t="-3355" r="-66275"/>
              </a:stretch>
            </a:blipFill>
          </p:spPr>
        </p:sp>
        <p:sp>
          <p:nvSpPr>
            <p:cNvPr id="33" name="Freeform 16">
              <a:extLst>
                <a:ext uri="{FF2B5EF4-FFF2-40B4-BE49-F238E27FC236}">
                  <a16:creationId xmlns:a16="http://schemas.microsoft.com/office/drawing/2014/main" id="{CE4D8C6D-56F0-8D9E-6F72-C5AF67218188}"/>
                </a:ext>
              </a:extLst>
            </p:cNvPr>
            <p:cNvSpPr/>
            <p:nvPr/>
          </p:nvSpPr>
          <p:spPr>
            <a:xfrm>
              <a:off x="17172301" y="318947"/>
              <a:ext cx="2329930" cy="5428656"/>
            </a:xfrm>
            <a:custGeom>
              <a:avLst/>
              <a:gdLst/>
              <a:ahLst/>
              <a:cxnLst/>
              <a:rect l="l" t="t" r="r" b="b"/>
              <a:pathLst>
                <a:path w="2329930" h="5428656">
                  <a:moveTo>
                    <a:pt x="0" y="0"/>
                  </a:moveTo>
                  <a:lnTo>
                    <a:pt x="2329930" y="0"/>
                  </a:lnTo>
                  <a:lnTo>
                    <a:pt x="2329930" y="5428655"/>
                  </a:lnTo>
                  <a:lnTo>
                    <a:pt x="0" y="5428655"/>
                  </a:lnTo>
                  <a:lnTo>
                    <a:pt x="0" y="0"/>
                  </a:lnTo>
                  <a:close/>
                </a:path>
              </a:pathLst>
            </a:custGeom>
            <a:blipFill>
              <a:blip r:embed="rId11"/>
              <a:stretch>
                <a:fillRect l="-78626" t="-5923" r="-79045" b="-4666"/>
              </a:stretch>
            </a:blipFill>
          </p:spPr>
        </p:sp>
        <p:sp>
          <p:nvSpPr>
            <p:cNvPr id="34" name="Freeform 17">
              <a:extLst>
                <a:ext uri="{FF2B5EF4-FFF2-40B4-BE49-F238E27FC236}">
                  <a16:creationId xmlns:a16="http://schemas.microsoft.com/office/drawing/2014/main" id="{992C1F03-2989-FB37-D142-1EA751EAB7A5}"/>
                </a:ext>
              </a:extLst>
            </p:cNvPr>
            <p:cNvSpPr/>
            <p:nvPr/>
          </p:nvSpPr>
          <p:spPr>
            <a:xfrm>
              <a:off x="6603465" y="206001"/>
              <a:ext cx="3042525" cy="5795771"/>
            </a:xfrm>
            <a:custGeom>
              <a:avLst/>
              <a:gdLst/>
              <a:ahLst/>
              <a:cxnLst/>
              <a:rect l="l" t="t" r="r" b="b"/>
              <a:pathLst>
                <a:path w="3042525" h="5795771">
                  <a:moveTo>
                    <a:pt x="0" y="0"/>
                  </a:moveTo>
                  <a:lnTo>
                    <a:pt x="3042525" y="0"/>
                  </a:lnTo>
                  <a:lnTo>
                    <a:pt x="3042525" y="5795771"/>
                  </a:lnTo>
                  <a:lnTo>
                    <a:pt x="0" y="5795771"/>
                  </a:lnTo>
                  <a:lnTo>
                    <a:pt x="0" y="0"/>
                  </a:lnTo>
                  <a:close/>
                </a:path>
              </a:pathLst>
            </a:custGeom>
            <a:blipFill>
              <a:blip r:embed="rId12"/>
              <a:stretch>
                <a:fillRect l="-49002" t="-5659" r="-52269"/>
              </a:stretch>
            </a:blipFill>
          </p:spPr>
        </p:sp>
        <p:sp>
          <p:nvSpPr>
            <p:cNvPr id="35" name="Freeform 18">
              <a:extLst>
                <a:ext uri="{FF2B5EF4-FFF2-40B4-BE49-F238E27FC236}">
                  <a16:creationId xmlns:a16="http://schemas.microsoft.com/office/drawing/2014/main" id="{31D27A19-5275-12A4-9DDA-D3447CBED86F}"/>
                </a:ext>
              </a:extLst>
            </p:cNvPr>
            <p:cNvSpPr/>
            <p:nvPr/>
          </p:nvSpPr>
          <p:spPr>
            <a:xfrm>
              <a:off x="14410473" y="0"/>
              <a:ext cx="2958205" cy="5839597"/>
            </a:xfrm>
            <a:custGeom>
              <a:avLst/>
              <a:gdLst/>
              <a:ahLst/>
              <a:cxnLst/>
              <a:rect l="l" t="t" r="r" b="b"/>
              <a:pathLst>
                <a:path w="2958205" h="5839597">
                  <a:moveTo>
                    <a:pt x="0" y="0"/>
                  </a:moveTo>
                  <a:lnTo>
                    <a:pt x="2958205" y="0"/>
                  </a:lnTo>
                  <a:lnTo>
                    <a:pt x="2958205" y="5839597"/>
                  </a:lnTo>
                  <a:lnTo>
                    <a:pt x="0" y="5839597"/>
                  </a:lnTo>
                  <a:lnTo>
                    <a:pt x="0" y="0"/>
                  </a:lnTo>
                  <a:close/>
                </a:path>
              </a:pathLst>
            </a:custGeom>
            <a:blipFill>
              <a:blip r:embed="rId13"/>
              <a:stretch>
                <a:fillRect l="-47740" r="-49662"/>
              </a:stretch>
            </a:blipFill>
          </p:spPr>
        </p:sp>
        <p:sp>
          <p:nvSpPr>
            <p:cNvPr id="36" name="Freeform 19">
              <a:extLst>
                <a:ext uri="{FF2B5EF4-FFF2-40B4-BE49-F238E27FC236}">
                  <a16:creationId xmlns:a16="http://schemas.microsoft.com/office/drawing/2014/main" id="{004E9415-519C-9CF1-0F15-2C6CF9943471}"/>
                </a:ext>
              </a:extLst>
            </p:cNvPr>
            <p:cNvSpPr/>
            <p:nvPr/>
          </p:nvSpPr>
          <p:spPr>
            <a:xfrm>
              <a:off x="9557325" y="318947"/>
              <a:ext cx="4960442" cy="5520650"/>
            </a:xfrm>
            <a:custGeom>
              <a:avLst/>
              <a:gdLst/>
              <a:ahLst/>
              <a:cxnLst/>
              <a:rect l="l" t="t" r="r" b="b"/>
              <a:pathLst>
                <a:path w="4960442" h="5520650">
                  <a:moveTo>
                    <a:pt x="0" y="0"/>
                  </a:moveTo>
                  <a:lnTo>
                    <a:pt x="4960441" y="0"/>
                  </a:lnTo>
                  <a:lnTo>
                    <a:pt x="4960441" y="5520650"/>
                  </a:lnTo>
                  <a:lnTo>
                    <a:pt x="0" y="5520650"/>
                  </a:lnTo>
                  <a:lnTo>
                    <a:pt x="0" y="0"/>
                  </a:lnTo>
                  <a:close/>
                </a:path>
              </a:pathLst>
            </a:custGeom>
            <a:blipFill>
              <a:blip r:embed="rId14"/>
              <a:stretch>
                <a:fillRect l="-18258" t="-13460" r="-18926" b="-9803"/>
              </a:stretch>
            </a:blipFill>
          </p:spPr>
        </p:sp>
        <p:sp>
          <p:nvSpPr>
            <p:cNvPr id="37" name="Freeform 20">
              <a:extLst>
                <a:ext uri="{FF2B5EF4-FFF2-40B4-BE49-F238E27FC236}">
                  <a16:creationId xmlns:a16="http://schemas.microsoft.com/office/drawing/2014/main" id="{0E88FDFC-6FBC-DE5E-31CD-F471D98E3A10}"/>
                </a:ext>
              </a:extLst>
            </p:cNvPr>
            <p:cNvSpPr/>
            <p:nvPr/>
          </p:nvSpPr>
          <p:spPr>
            <a:xfrm>
              <a:off x="21000339" y="1878584"/>
              <a:ext cx="1523961" cy="3869018"/>
            </a:xfrm>
            <a:custGeom>
              <a:avLst/>
              <a:gdLst/>
              <a:ahLst/>
              <a:cxnLst/>
              <a:rect l="l" t="t" r="r" b="b"/>
              <a:pathLst>
                <a:path w="1523961" h="3869018">
                  <a:moveTo>
                    <a:pt x="0" y="0"/>
                  </a:moveTo>
                  <a:lnTo>
                    <a:pt x="1523961" y="0"/>
                  </a:lnTo>
                  <a:lnTo>
                    <a:pt x="1523961" y="3869018"/>
                  </a:lnTo>
                  <a:lnTo>
                    <a:pt x="0" y="3869018"/>
                  </a:lnTo>
                  <a:lnTo>
                    <a:pt x="0" y="0"/>
                  </a:lnTo>
                  <a:close/>
                </a:path>
              </a:pathLst>
            </a:custGeom>
            <a:blipFill>
              <a:blip r:embed="rId15"/>
              <a:stretch>
                <a:fillRect l="-93443" t="-5493" r="-92978" b="-7324"/>
              </a:stretch>
            </a:blipFill>
          </p:spPr>
        </p:sp>
        <p:sp>
          <p:nvSpPr>
            <p:cNvPr id="38" name="Freeform 21">
              <a:extLst>
                <a:ext uri="{FF2B5EF4-FFF2-40B4-BE49-F238E27FC236}">
                  <a16:creationId xmlns:a16="http://schemas.microsoft.com/office/drawing/2014/main" id="{C7824284-9C0B-074F-8C66-87363A34E555}"/>
                </a:ext>
              </a:extLst>
            </p:cNvPr>
            <p:cNvSpPr/>
            <p:nvPr/>
          </p:nvSpPr>
          <p:spPr>
            <a:xfrm>
              <a:off x="19375462" y="480153"/>
              <a:ext cx="1571443" cy="5106243"/>
            </a:xfrm>
            <a:custGeom>
              <a:avLst/>
              <a:gdLst/>
              <a:ahLst/>
              <a:cxnLst/>
              <a:rect l="l" t="t" r="r" b="b"/>
              <a:pathLst>
                <a:path w="1571443" h="5106243">
                  <a:moveTo>
                    <a:pt x="0" y="0"/>
                  </a:moveTo>
                  <a:lnTo>
                    <a:pt x="1571443" y="0"/>
                  </a:lnTo>
                  <a:lnTo>
                    <a:pt x="1571443" y="5106243"/>
                  </a:lnTo>
                  <a:lnTo>
                    <a:pt x="0" y="5106243"/>
                  </a:lnTo>
                  <a:lnTo>
                    <a:pt x="0" y="0"/>
                  </a:lnTo>
                  <a:close/>
                </a:path>
              </a:pathLst>
            </a:custGeom>
            <a:blipFill>
              <a:blip r:embed="rId16"/>
              <a:stretch>
                <a:fillRect l="-20512" t="-1535" r="-21662" b="-3579"/>
              </a:stretch>
            </a:blipFill>
          </p:spPr>
        </p:sp>
        <p:grpSp>
          <p:nvGrpSpPr>
            <p:cNvPr id="39" name="Group 22">
              <a:extLst>
                <a:ext uri="{FF2B5EF4-FFF2-40B4-BE49-F238E27FC236}">
                  <a16:creationId xmlns:a16="http://schemas.microsoft.com/office/drawing/2014/main" id="{18FBAE84-E762-84FE-2F43-89E1796CF322}"/>
                </a:ext>
              </a:extLst>
            </p:cNvPr>
            <p:cNvGrpSpPr/>
            <p:nvPr/>
          </p:nvGrpSpPr>
          <p:grpSpPr>
            <a:xfrm>
              <a:off x="10068811" y="480153"/>
              <a:ext cx="4114800" cy="581540"/>
              <a:chOff x="0" y="0"/>
              <a:chExt cx="812800" cy="114872"/>
            </a:xfrm>
          </p:grpSpPr>
          <p:sp>
            <p:nvSpPr>
              <p:cNvPr id="41" name="Freeform 23">
                <a:extLst>
                  <a:ext uri="{FF2B5EF4-FFF2-40B4-BE49-F238E27FC236}">
                    <a16:creationId xmlns:a16="http://schemas.microsoft.com/office/drawing/2014/main" id="{CEE4C002-E560-21BC-AD0E-5C40C5ADFA80}"/>
                  </a:ext>
                </a:extLst>
              </p:cNvPr>
              <p:cNvSpPr/>
              <p:nvPr/>
            </p:nvSpPr>
            <p:spPr>
              <a:xfrm>
                <a:off x="0" y="0"/>
                <a:ext cx="812800" cy="114872"/>
              </a:xfrm>
              <a:custGeom>
                <a:avLst/>
                <a:gdLst/>
                <a:ahLst/>
                <a:cxnLst/>
                <a:rect l="l" t="t" r="r" b="b"/>
                <a:pathLst>
                  <a:path w="812800" h="114872">
                    <a:moveTo>
                      <a:pt x="0" y="0"/>
                    </a:moveTo>
                    <a:lnTo>
                      <a:pt x="812800" y="0"/>
                    </a:lnTo>
                    <a:lnTo>
                      <a:pt x="812800" y="114872"/>
                    </a:lnTo>
                    <a:lnTo>
                      <a:pt x="0" y="114872"/>
                    </a:lnTo>
                    <a:close/>
                  </a:path>
                </a:pathLst>
              </a:custGeom>
              <a:solidFill>
                <a:srgbClr val="EBEFF5"/>
              </a:solidFill>
            </p:spPr>
          </p:sp>
          <p:sp>
            <p:nvSpPr>
              <p:cNvPr id="42" name="TextBox 24">
                <a:extLst>
                  <a:ext uri="{FF2B5EF4-FFF2-40B4-BE49-F238E27FC236}">
                    <a16:creationId xmlns:a16="http://schemas.microsoft.com/office/drawing/2014/main" id="{4055B54B-BEBF-B8EB-8A4A-2CA044ED64B0}"/>
                  </a:ext>
                </a:extLst>
              </p:cNvPr>
              <p:cNvSpPr txBox="1"/>
              <p:nvPr/>
            </p:nvSpPr>
            <p:spPr>
              <a:xfrm>
                <a:off x="0" y="-142875"/>
                <a:ext cx="812800" cy="257747"/>
              </a:xfrm>
              <a:prstGeom prst="rect">
                <a:avLst/>
              </a:prstGeom>
            </p:spPr>
            <p:txBody>
              <a:bodyPr lIns="50800" tIns="50800" rIns="50800" bIns="50800" rtlCol="0" anchor="ctr"/>
              <a:lstStyle/>
              <a:p>
                <a:pPr algn="l">
                  <a:lnSpc>
                    <a:spcPts val="4004"/>
                  </a:lnSpc>
                </a:pPr>
                <a:endParaRPr/>
              </a:p>
            </p:txBody>
          </p:sp>
        </p:grpSp>
        <p:sp>
          <p:nvSpPr>
            <p:cNvPr id="40" name="Freeform 25">
              <a:extLst>
                <a:ext uri="{FF2B5EF4-FFF2-40B4-BE49-F238E27FC236}">
                  <a16:creationId xmlns:a16="http://schemas.microsoft.com/office/drawing/2014/main" id="{3219C4F1-7143-8A1D-297E-805431133D2C}"/>
                </a:ext>
              </a:extLst>
            </p:cNvPr>
            <p:cNvSpPr/>
            <p:nvPr/>
          </p:nvSpPr>
          <p:spPr>
            <a:xfrm>
              <a:off x="11073651" y="538556"/>
              <a:ext cx="2105120" cy="400801"/>
            </a:xfrm>
            <a:custGeom>
              <a:avLst/>
              <a:gdLst/>
              <a:ahLst/>
              <a:cxnLst/>
              <a:rect l="l" t="t" r="r" b="b"/>
              <a:pathLst>
                <a:path w="2105120" h="400801">
                  <a:moveTo>
                    <a:pt x="0" y="0"/>
                  </a:moveTo>
                  <a:lnTo>
                    <a:pt x="2105120" y="0"/>
                  </a:lnTo>
                  <a:lnTo>
                    <a:pt x="2105120" y="400801"/>
                  </a:lnTo>
                  <a:lnTo>
                    <a:pt x="0" y="400801"/>
                  </a:lnTo>
                  <a:lnTo>
                    <a:pt x="0" y="0"/>
                  </a:lnTo>
                  <a:close/>
                </a:path>
              </a:pathLst>
            </a:custGeom>
            <a:blipFill>
              <a:blip r:embed="rId17"/>
              <a:stretch>
                <a:fillRect b="-52376"/>
              </a:stretch>
            </a:blipFill>
          </p:spPr>
        </p:sp>
      </p:grpSp>
      <p:sp>
        <p:nvSpPr>
          <p:cNvPr id="5" name="Rectangle: Rounded Corners 4">
            <a:extLst>
              <a:ext uri="{FF2B5EF4-FFF2-40B4-BE49-F238E27FC236}">
                <a16:creationId xmlns:a16="http://schemas.microsoft.com/office/drawing/2014/main" id="{0A7D643D-A5CB-D824-22D6-BA623E8BFC6A}"/>
              </a:ext>
            </a:extLst>
          </p:cNvPr>
          <p:cNvSpPr/>
          <p:nvPr/>
        </p:nvSpPr>
        <p:spPr>
          <a:xfrm>
            <a:off x="485241" y="1176067"/>
            <a:ext cx="2996065" cy="833730"/>
          </a:xfrm>
          <a:prstGeom prst="roundRect">
            <a:avLst>
              <a:gd name="adj" fmla="val 11511"/>
            </a:avLst>
          </a:prstGeom>
          <a:solidFill>
            <a:srgbClr val="359AD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D08209C5-B89E-A9D8-4177-D5CF3A4E3E9B}"/>
              </a:ext>
            </a:extLst>
          </p:cNvPr>
          <p:cNvSpPr txBox="1"/>
          <p:nvPr/>
        </p:nvSpPr>
        <p:spPr>
          <a:xfrm>
            <a:off x="454735" y="1165536"/>
            <a:ext cx="2996065" cy="919401"/>
          </a:xfrm>
          <a:prstGeom prst="flowChartAlternateProcess">
            <a:avLst/>
          </a:prstGeom>
          <a:noFill/>
        </p:spPr>
        <p:txBody>
          <a:bodyPr wrap="square">
            <a:spAutoFit/>
          </a:bodyPr>
          <a:lstStyle/>
          <a:p>
            <a:pPr algn="ctr" rtl="0">
              <a:buNone/>
            </a:pPr>
            <a:r>
              <a:rPr lang="en-IN" sz="2000" b="1" i="0" dirty="0">
                <a:solidFill>
                  <a:srgbClr val="FFFFFF"/>
                </a:solidFill>
                <a:effectLst/>
              </a:rPr>
              <a:t>AVAILABLE CAPACITY</a:t>
            </a:r>
          </a:p>
          <a:p>
            <a:pPr algn="ctr" rtl="0">
              <a:buNone/>
            </a:pPr>
            <a:r>
              <a:rPr lang="en-IN" sz="2800" b="1" i="0" dirty="0">
                <a:solidFill>
                  <a:srgbClr val="FFFFFF"/>
                </a:solidFill>
                <a:effectLst/>
              </a:rPr>
              <a:t>200L to 1000L</a:t>
            </a:r>
            <a:endParaRPr lang="en-IN" sz="2800" dirty="0">
              <a:effectLst/>
            </a:endParaRPr>
          </a:p>
        </p:txBody>
      </p:sp>
      <p:pic>
        <p:nvPicPr>
          <p:cNvPr id="10" name="Picture 9">
            <a:extLst>
              <a:ext uri="{FF2B5EF4-FFF2-40B4-BE49-F238E27FC236}">
                <a16:creationId xmlns:a16="http://schemas.microsoft.com/office/drawing/2014/main" id="{1276691D-71AB-6CCB-BC50-AFA51491F676}"/>
              </a:ext>
            </a:extLst>
          </p:cNvPr>
          <p:cNvPicPr>
            <a:picLocks noChangeAspect="1"/>
          </p:cNvPicPr>
          <p:nvPr/>
        </p:nvPicPr>
        <p:blipFill>
          <a:blip r:embed="rId18">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2192000" cy="6307197"/>
          </a:xfrm>
          <a:custGeom>
            <a:avLst/>
            <a:gdLst/>
            <a:ahLst/>
            <a:cxnLst/>
            <a:rect l="l" t="t" r="r" b="b"/>
            <a:pathLst>
              <a:path w="18592136" h="10016513">
                <a:moveTo>
                  <a:pt x="0" y="0"/>
                </a:moveTo>
                <a:lnTo>
                  <a:pt x="18592136" y="0"/>
                </a:lnTo>
                <a:lnTo>
                  <a:pt x="18592136" y="10016513"/>
                </a:lnTo>
                <a:lnTo>
                  <a:pt x="0" y="10016513"/>
                </a:lnTo>
                <a:lnTo>
                  <a:pt x="0" y="0"/>
                </a:lnTo>
                <a:close/>
              </a:path>
            </a:pathLst>
          </a:custGeom>
          <a:blipFill>
            <a:blip r:embed="rId3"/>
            <a:stretch>
              <a:fillRect/>
            </a:stretch>
          </a:blipFill>
        </p:spPr>
      </p:sp>
      <p:grpSp>
        <p:nvGrpSpPr>
          <p:cNvPr id="4" name="Group 4"/>
          <p:cNvGrpSpPr/>
          <p:nvPr/>
        </p:nvGrpSpPr>
        <p:grpSpPr>
          <a:xfrm>
            <a:off x="-595964" y="6278349"/>
            <a:ext cx="13081297" cy="1062130"/>
            <a:chOff x="-235705" y="101214"/>
            <a:chExt cx="10298302" cy="836166"/>
          </a:xfrm>
        </p:grpSpPr>
        <p:sp>
          <p:nvSpPr>
            <p:cNvPr id="5" name="Freeform 5"/>
            <p:cNvSpPr/>
            <p:nvPr/>
          </p:nvSpPr>
          <p:spPr>
            <a:xfrm>
              <a:off x="-235705" y="101214"/>
              <a:ext cx="10298302" cy="836166"/>
            </a:xfrm>
            <a:custGeom>
              <a:avLst/>
              <a:gdLst/>
              <a:ahLst/>
              <a:cxnLst/>
              <a:rect l="l" t="t" r="r" b="b"/>
              <a:pathLst>
                <a:path w="10298302" h="836166">
                  <a:moveTo>
                    <a:pt x="0" y="46390"/>
                  </a:moveTo>
                  <a:cubicBezTo>
                    <a:pt x="0" y="20703"/>
                    <a:pt x="13716" y="0"/>
                    <a:pt x="30734" y="0"/>
                  </a:cubicBezTo>
                  <a:lnTo>
                    <a:pt x="10267569" y="0"/>
                  </a:lnTo>
                  <a:cubicBezTo>
                    <a:pt x="10284587" y="0"/>
                    <a:pt x="10298302" y="20703"/>
                    <a:pt x="10298302" y="46390"/>
                  </a:cubicBezTo>
                  <a:lnTo>
                    <a:pt x="10298302" y="789776"/>
                  </a:lnTo>
                  <a:cubicBezTo>
                    <a:pt x="10298302" y="815463"/>
                    <a:pt x="10284587" y="836166"/>
                    <a:pt x="10267569" y="836166"/>
                  </a:cubicBezTo>
                  <a:lnTo>
                    <a:pt x="30734" y="836166"/>
                  </a:lnTo>
                  <a:cubicBezTo>
                    <a:pt x="13716" y="836166"/>
                    <a:pt x="0" y="815463"/>
                    <a:pt x="0" y="789776"/>
                  </a:cubicBezTo>
                  <a:close/>
                </a:path>
              </a:pathLst>
            </a:custGeom>
            <a:gradFill rotWithShape="1">
              <a:gsLst>
                <a:gs pos="0">
                  <a:srgbClr val="001E68">
                    <a:alpha val="100000"/>
                  </a:srgbClr>
                </a:gs>
                <a:gs pos="100000">
                  <a:srgbClr val="369CD5">
                    <a:alpha val="100000"/>
                  </a:srgbClr>
                </a:gs>
              </a:gsLst>
              <a:path path="circle">
                <a:fillToRect l="100000" t="100000"/>
              </a:path>
              <a:tileRect r="-100000" b="-100000"/>
            </a:gradFill>
          </p:spPr>
        </p:sp>
      </p:grpSp>
      <p:grpSp>
        <p:nvGrpSpPr>
          <p:cNvPr id="6" name="Group 6"/>
          <p:cNvGrpSpPr/>
          <p:nvPr/>
        </p:nvGrpSpPr>
        <p:grpSpPr>
          <a:xfrm>
            <a:off x="151314" y="6418994"/>
            <a:ext cx="11889371" cy="382765"/>
            <a:chOff x="0" y="0"/>
            <a:chExt cx="23778742" cy="765531"/>
          </a:xfrm>
        </p:grpSpPr>
        <p:sp>
          <p:nvSpPr>
            <p:cNvPr id="7" name="Freeform 7"/>
            <p:cNvSpPr/>
            <p:nvPr/>
          </p:nvSpPr>
          <p:spPr>
            <a:xfrm>
              <a:off x="0" y="0"/>
              <a:ext cx="798468" cy="765531"/>
            </a:xfrm>
            <a:custGeom>
              <a:avLst/>
              <a:gdLst/>
              <a:ahLst/>
              <a:cxnLst/>
              <a:rect l="l" t="t" r="r" b="b"/>
              <a:pathLst>
                <a:path w="798468" h="765531">
                  <a:moveTo>
                    <a:pt x="0" y="0"/>
                  </a:moveTo>
                  <a:lnTo>
                    <a:pt x="798468" y="0"/>
                  </a:lnTo>
                  <a:lnTo>
                    <a:pt x="798468" y="765531"/>
                  </a:lnTo>
                  <a:lnTo>
                    <a:pt x="0" y="765531"/>
                  </a:lnTo>
                  <a:lnTo>
                    <a:pt x="0" y="0"/>
                  </a:lnTo>
                  <a:close/>
                </a:path>
              </a:pathLst>
            </a:custGeom>
            <a:blipFill>
              <a:blip r:embed="rId4"/>
              <a:stretch>
                <a:fillRect/>
              </a:stretch>
            </a:blipFill>
          </p:spPr>
        </p:sp>
        <p:sp>
          <p:nvSpPr>
            <p:cNvPr id="8" name="AutoShape 8"/>
            <p:cNvSpPr/>
            <p:nvPr/>
          </p:nvSpPr>
          <p:spPr>
            <a:xfrm>
              <a:off x="811168" y="382765"/>
              <a:ext cx="22967574" cy="0"/>
            </a:xfrm>
            <a:prstGeom prst="line">
              <a:avLst/>
            </a:prstGeom>
            <a:ln w="12700" cap="flat">
              <a:solidFill>
                <a:srgbClr val="FFFFFF"/>
              </a:solidFill>
              <a:prstDash val="solid"/>
              <a:headEnd type="none" w="sm" len="sm"/>
              <a:tailEnd type="none" w="sm" len="sm"/>
            </a:ln>
          </p:spPr>
        </p:sp>
      </p:grpSp>
      <p:pic>
        <p:nvPicPr>
          <p:cNvPr id="9" name="Picture 8">
            <a:extLst>
              <a:ext uri="{FF2B5EF4-FFF2-40B4-BE49-F238E27FC236}">
                <a16:creationId xmlns:a16="http://schemas.microsoft.com/office/drawing/2014/main" id="{24C5FC59-E34C-5756-D32A-4B0D4597113E}"/>
              </a:ext>
            </a:extLst>
          </p:cNvPr>
          <p:cNvPicPr>
            <a:picLocks noChangeAspect="1"/>
          </p:cNvPicPr>
          <p:nvPr/>
        </p:nvPicPr>
        <p:blipFill>
          <a:blip r:embed="rId5"/>
          <a:stretch>
            <a:fillRect/>
          </a:stretch>
        </p:blipFill>
        <p:spPr>
          <a:xfrm>
            <a:off x="1225425" y="5043210"/>
            <a:ext cx="5315223" cy="1492327"/>
          </a:xfrm>
          <a:prstGeom prst="rect">
            <a:avLst/>
          </a:prstGeom>
          <a:ln>
            <a:noFill/>
          </a:ln>
          <a:effectLst>
            <a:outerShdw blurRad="292100" dist="139700" dir="2700000" algn="tl" rotWithShape="0">
              <a:srgbClr val="333333">
                <a:alpha val="65000"/>
              </a:srgbClr>
            </a:outerShdw>
          </a:effectLst>
        </p:spPr>
      </p:pic>
      <p:sp>
        <p:nvSpPr>
          <p:cNvPr id="12" name="Rectangle: Rounded Corners 11">
            <a:extLst>
              <a:ext uri="{FF2B5EF4-FFF2-40B4-BE49-F238E27FC236}">
                <a16:creationId xmlns:a16="http://schemas.microsoft.com/office/drawing/2014/main" id="{BEAC96A6-B8F6-0980-DEDB-D3D3E79760F7}"/>
              </a:ext>
            </a:extLst>
          </p:cNvPr>
          <p:cNvSpPr/>
          <p:nvPr/>
        </p:nvSpPr>
        <p:spPr>
          <a:xfrm>
            <a:off x="1225425" y="4173237"/>
            <a:ext cx="2996065" cy="833730"/>
          </a:xfrm>
          <a:prstGeom prst="roundRect">
            <a:avLst>
              <a:gd name="adj" fmla="val 11511"/>
            </a:avLst>
          </a:prstGeom>
          <a:solidFill>
            <a:srgbClr val="359AD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00B9996E-DD90-0DBE-070E-5E19C4899AAB}"/>
              </a:ext>
            </a:extLst>
          </p:cNvPr>
          <p:cNvSpPr txBox="1"/>
          <p:nvPr/>
        </p:nvSpPr>
        <p:spPr>
          <a:xfrm>
            <a:off x="1194919" y="4162706"/>
            <a:ext cx="2996065" cy="919401"/>
          </a:xfrm>
          <a:prstGeom prst="flowChartAlternateProcess">
            <a:avLst/>
          </a:prstGeom>
          <a:noFill/>
        </p:spPr>
        <p:txBody>
          <a:bodyPr wrap="square">
            <a:spAutoFit/>
          </a:bodyPr>
          <a:lstStyle/>
          <a:p>
            <a:pPr algn="ctr" rtl="0">
              <a:buNone/>
            </a:pPr>
            <a:r>
              <a:rPr lang="en-IN" sz="2000" b="1" i="0" dirty="0">
                <a:solidFill>
                  <a:srgbClr val="FFFFFF"/>
                </a:solidFill>
                <a:effectLst/>
              </a:rPr>
              <a:t>AVAILABLE CAPACITY</a:t>
            </a:r>
          </a:p>
          <a:p>
            <a:pPr algn="ctr" rtl="0">
              <a:buNone/>
            </a:pPr>
            <a:r>
              <a:rPr lang="en-IN" sz="2800" b="1" i="0" dirty="0">
                <a:solidFill>
                  <a:srgbClr val="FFFFFF"/>
                </a:solidFill>
                <a:effectLst/>
              </a:rPr>
              <a:t>40L to 400L</a:t>
            </a:r>
            <a:endParaRPr lang="en-IN" sz="2800" dirty="0">
              <a:effectLst/>
            </a:endParaRPr>
          </a:p>
        </p:txBody>
      </p:sp>
      <p:pic>
        <p:nvPicPr>
          <p:cNvPr id="15" name="Picture 14">
            <a:extLst>
              <a:ext uri="{FF2B5EF4-FFF2-40B4-BE49-F238E27FC236}">
                <a16:creationId xmlns:a16="http://schemas.microsoft.com/office/drawing/2014/main" id="{733B1FDE-1CB2-7340-1A6D-49097A5A9834}"/>
              </a:ext>
            </a:extLst>
          </p:cNvPr>
          <p:cNvPicPr>
            <a:picLocks noChangeAspect="1"/>
          </p:cNvPicPr>
          <p:nvPr/>
        </p:nvPicPr>
        <p:blipFill>
          <a:blip r:embed="rId6">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43577" y="6378689"/>
            <a:ext cx="11889371" cy="382765"/>
            <a:chOff x="0" y="0"/>
            <a:chExt cx="23778742" cy="765531"/>
          </a:xfrm>
        </p:grpSpPr>
        <p:sp>
          <p:nvSpPr>
            <p:cNvPr id="4" name="Freeform 4"/>
            <p:cNvSpPr/>
            <p:nvPr/>
          </p:nvSpPr>
          <p:spPr>
            <a:xfrm>
              <a:off x="0" y="0"/>
              <a:ext cx="798468" cy="765531"/>
            </a:xfrm>
            <a:custGeom>
              <a:avLst/>
              <a:gdLst/>
              <a:ahLst/>
              <a:cxnLst/>
              <a:rect l="l" t="t" r="r" b="b"/>
              <a:pathLst>
                <a:path w="798468" h="765531">
                  <a:moveTo>
                    <a:pt x="0" y="0"/>
                  </a:moveTo>
                  <a:lnTo>
                    <a:pt x="798468" y="0"/>
                  </a:lnTo>
                  <a:lnTo>
                    <a:pt x="798468" y="765531"/>
                  </a:lnTo>
                  <a:lnTo>
                    <a:pt x="0" y="765531"/>
                  </a:lnTo>
                  <a:lnTo>
                    <a:pt x="0" y="0"/>
                  </a:lnTo>
                  <a:close/>
                </a:path>
              </a:pathLst>
            </a:custGeom>
            <a:blipFill>
              <a:blip r:embed="rId3"/>
              <a:stretch>
                <a:fillRect/>
              </a:stretch>
            </a:blipFill>
          </p:spPr>
        </p:sp>
        <p:sp>
          <p:nvSpPr>
            <p:cNvPr id="5" name="AutoShape 5"/>
            <p:cNvSpPr/>
            <p:nvPr/>
          </p:nvSpPr>
          <p:spPr>
            <a:xfrm>
              <a:off x="811168" y="382765"/>
              <a:ext cx="22967574" cy="0"/>
            </a:xfrm>
            <a:prstGeom prst="line">
              <a:avLst/>
            </a:prstGeom>
            <a:ln w="12700" cap="flat">
              <a:solidFill>
                <a:srgbClr val="FFFFFF"/>
              </a:solidFill>
              <a:prstDash val="solid"/>
              <a:headEnd type="none" w="sm" len="sm"/>
              <a:tailEnd type="none" w="sm" len="sm"/>
            </a:ln>
          </p:spPr>
        </p:sp>
      </p:grpSp>
      <p:sp>
        <p:nvSpPr>
          <p:cNvPr id="6" name="Freeform 6"/>
          <p:cNvSpPr/>
          <p:nvPr/>
        </p:nvSpPr>
        <p:spPr>
          <a:xfrm>
            <a:off x="0" y="-49169"/>
            <a:ext cx="12192000" cy="6427857"/>
          </a:xfrm>
          <a:custGeom>
            <a:avLst/>
            <a:gdLst/>
            <a:ahLst/>
            <a:cxnLst/>
            <a:rect l="l" t="t" r="r" b="b"/>
            <a:pathLst>
              <a:path w="18288000" h="9641786">
                <a:moveTo>
                  <a:pt x="0" y="0"/>
                </a:moveTo>
                <a:lnTo>
                  <a:pt x="18288000" y="0"/>
                </a:lnTo>
                <a:lnTo>
                  <a:pt x="18288000" y="9641786"/>
                </a:lnTo>
                <a:lnTo>
                  <a:pt x="0" y="9641786"/>
                </a:lnTo>
                <a:lnTo>
                  <a:pt x="0" y="0"/>
                </a:lnTo>
                <a:close/>
              </a:path>
            </a:pathLst>
          </a:custGeom>
          <a:blipFill>
            <a:blip r:embed="rId4"/>
            <a:stretch>
              <a:fillRect b="-2187"/>
            </a:stretch>
          </a:blipFill>
        </p:spPr>
      </p:sp>
      <p:sp>
        <p:nvSpPr>
          <p:cNvPr id="7" name="Freeform 7"/>
          <p:cNvSpPr/>
          <p:nvPr/>
        </p:nvSpPr>
        <p:spPr>
          <a:xfrm>
            <a:off x="7875645" y="-313876"/>
            <a:ext cx="4322705" cy="6934748"/>
          </a:xfrm>
          <a:custGeom>
            <a:avLst/>
            <a:gdLst/>
            <a:ahLst/>
            <a:cxnLst/>
            <a:rect l="l" t="t" r="r" b="b"/>
            <a:pathLst>
              <a:path w="6036268" h="10402122">
                <a:moveTo>
                  <a:pt x="0" y="0"/>
                </a:moveTo>
                <a:lnTo>
                  <a:pt x="6036268" y="0"/>
                </a:lnTo>
                <a:lnTo>
                  <a:pt x="6036268" y="10402122"/>
                </a:lnTo>
                <a:lnTo>
                  <a:pt x="0" y="10402122"/>
                </a:lnTo>
                <a:lnTo>
                  <a:pt x="0" y="0"/>
                </a:lnTo>
                <a:close/>
              </a:path>
            </a:pathLst>
          </a:custGeom>
          <a:blipFill>
            <a:blip r:embed="rId5"/>
            <a:stretch>
              <a:fillRect l="-86004" r="1" b="-4680"/>
            </a:stretch>
          </a:blipFill>
          <a:effectLst>
            <a:outerShdw blurRad="63500" sx="102000" sy="102000" algn="ctr" rotWithShape="0">
              <a:prstClr val="black">
                <a:alpha val="40000"/>
              </a:prstClr>
            </a:outerShdw>
          </a:effectLst>
        </p:spPr>
      </p:sp>
      <p:grpSp>
        <p:nvGrpSpPr>
          <p:cNvPr id="8" name="Group 8"/>
          <p:cNvGrpSpPr/>
          <p:nvPr/>
        </p:nvGrpSpPr>
        <p:grpSpPr>
          <a:xfrm>
            <a:off x="0" y="6172200"/>
            <a:ext cx="13081325" cy="1062176"/>
            <a:chOff x="0" y="0"/>
            <a:chExt cx="10298324" cy="836202"/>
          </a:xfrm>
        </p:grpSpPr>
        <p:sp>
          <p:nvSpPr>
            <p:cNvPr id="9" name="Freeform 9"/>
            <p:cNvSpPr/>
            <p:nvPr/>
          </p:nvSpPr>
          <p:spPr>
            <a:xfrm>
              <a:off x="0" y="0"/>
              <a:ext cx="10298302" cy="836166"/>
            </a:xfrm>
            <a:custGeom>
              <a:avLst/>
              <a:gdLst/>
              <a:ahLst/>
              <a:cxnLst/>
              <a:rect l="l" t="t" r="r" b="b"/>
              <a:pathLst>
                <a:path w="10298302" h="836166">
                  <a:moveTo>
                    <a:pt x="0" y="46390"/>
                  </a:moveTo>
                  <a:cubicBezTo>
                    <a:pt x="0" y="20703"/>
                    <a:pt x="13716" y="0"/>
                    <a:pt x="30734" y="0"/>
                  </a:cubicBezTo>
                  <a:lnTo>
                    <a:pt x="10267569" y="0"/>
                  </a:lnTo>
                  <a:cubicBezTo>
                    <a:pt x="10284587" y="0"/>
                    <a:pt x="10298302" y="20703"/>
                    <a:pt x="10298302" y="46390"/>
                  </a:cubicBezTo>
                  <a:lnTo>
                    <a:pt x="10298302" y="789776"/>
                  </a:lnTo>
                  <a:cubicBezTo>
                    <a:pt x="10298302" y="815463"/>
                    <a:pt x="10284587" y="836166"/>
                    <a:pt x="10267569" y="836166"/>
                  </a:cubicBezTo>
                  <a:lnTo>
                    <a:pt x="30734" y="836166"/>
                  </a:lnTo>
                  <a:cubicBezTo>
                    <a:pt x="13716" y="836166"/>
                    <a:pt x="0" y="815463"/>
                    <a:pt x="0" y="789776"/>
                  </a:cubicBezTo>
                  <a:close/>
                </a:path>
              </a:pathLst>
            </a:custGeom>
            <a:gradFill rotWithShape="1">
              <a:gsLst>
                <a:gs pos="0">
                  <a:srgbClr val="001E68">
                    <a:alpha val="100000"/>
                  </a:srgbClr>
                </a:gs>
                <a:gs pos="100000">
                  <a:srgbClr val="369CD5">
                    <a:alpha val="100000"/>
                  </a:srgbClr>
                </a:gs>
              </a:gsLst>
              <a:path path="circle">
                <a:fillToRect l="100000" t="100000"/>
              </a:path>
              <a:tileRect r="-100000" b="-100000"/>
            </a:gradFill>
          </p:spPr>
        </p:sp>
      </p:grpSp>
      <p:grpSp>
        <p:nvGrpSpPr>
          <p:cNvPr id="10" name="Group 10"/>
          <p:cNvGrpSpPr/>
          <p:nvPr/>
        </p:nvGrpSpPr>
        <p:grpSpPr>
          <a:xfrm>
            <a:off x="245177" y="6480289"/>
            <a:ext cx="11889371" cy="382765"/>
            <a:chOff x="0" y="0"/>
            <a:chExt cx="23778742" cy="765531"/>
          </a:xfrm>
        </p:grpSpPr>
        <p:sp>
          <p:nvSpPr>
            <p:cNvPr id="11" name="Freeform 11"/>
            <p:cNvSpPr/>
            <p:nvPr/>
          </p:nvSpPr>
          <p:spPr>
            <a:xfrm>
              <a:off x="0" y="0"/>
              <a:ext cx="798468" cy="765531"/>
            </a:xfrm>
            <a:custGeom>
              <a:avLst/>
              <a:gdLst/>
              <a:ahLst/>
              <a:cxnLst/>
              <a:rect l="l" t="t" r="r" b="b"/>
              <a:pathLst>
                <a:path w="798468" h="765531">
                  <a:moveTo>
                    <a:pt x="0" y="0"/>
                  </a:moveTo>
                  <a:lnTo>
                    <a:pt x="798468" y="0"/>
                  </a:lnTo>
                  <a:lnTo>
                    <a:pt x="798468" y="765531"/>
                  </a:lnTo>
                  <a:lnTo>
                    <a:pt x="0" y="765531"/>
                  </a:lnTo>
                  <a:lnTo>
                    <a:pt x="0" y="0"/>
                  </a:lnTo>
                  <a:close/>
                </a:path>
              </a:pathLst>
            </a:custGeom>
            <a:blipFill>
              <a:blip r:embed="rId3"/>
              <a:stretch>
                <a:fillRect/>
              </a:stretch>
            </a:blipFill>
          </p:spPr>
        </p:sp>
        <p:sp>
          <p:nvSpPr>
            <p:cNvPr id="12" name="AutoShape 12"/>
            <p:cNvSpPr/>
            <p:nvPr/>
          </p:nvSpPr>
          <p:spPr>
            <a:xfrm>
              <a:off x="811168" y="382765"/>
              <a:ext cx="22967574" cy="0"/>
            </a:xfrm>
            <a:prstGeom prst="line">
              <a:avLst/>
            </a:prstGeom>
            <a:ln w="12700" cap="flat">
              <a:solidFill>
                <a:srgbClr val="FFFFFF"/>
              </a:solidFill>
              <a:prstDash val="solid"/>
              <a:headEnd type="none" w="sm" len="sm"/>
              <a:tailEnd type="none" w="sm" len="sm"/>
            </a:ln>
          </p:spPr>
        </p:sp>
      </p:grpSp>
      <p:pic>
        <p:nvPicPr>
          <p:cNvPr id="14" name="Picture 13">
            <a:extLst>
              <a:ext uri="{FF2B5EF4-FFF2-40B4-BE49-F238E27FC236}">
                <a16:creationId xmlns:a16="http://schemas.microsoft.com/office/drawing/2014/main" id="{D0A9461B-11E0-F8F9-2499-27D26D667BE8}"/>
              </a:ext>
            </a:extLst>
          </p:cNvPr>
          <p:cNvPicPr>
            <a:picLocks noChangeAspect="1"/>
          </p:cNvPicPr>
          <p:nvPr/>
        </p:nvPicPr>
        <p:blipFill>
          <a:blip r:embed="rId6">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3E477A-C462-BB5B-9726-136AE6789570}"/>
              </a:ext>
            </a:extLst>
          </p:cNvPr>
          <p:cNvPicPr>
            <a:picLocks noChangeAspect="1"/>
          </p:cNvPicPr>
          <p:nvPr/>
        </p:nvPicPr>
        <p:blipFill>
          <a:blip r:embed="rId2"/>
          <a:stretch>
            <a:fillRect/>
          </a:stretch>
        </p:blipFill>
        <p:spPr>
          <a:xfrm>
            <a:off x="4902778" y="-155179"/>
            <a:ext cx="10751204" cy="6665747"/>
          </a:xfrm>
          <a:prstGeom prst="rect">
            <a:avLst/>
          </a:prstGeom>
        </p:spPr>
      </p:pic>
      <p:pic>
        <p:nvPicPr>
          <p:cNvPr id="12" name="Picture 11">
            <a:extLst>
              <a:ext uri="{FF2B5EF4-FFF2-40B4-BE49-F238E27FC236}">
                <a16:creationId xmlns:a16="http://schemas.microsoft.com/office/drawing/2014/main" id="{BCCACF60-A39D-F6DC-A36C-C35E2FB8A343}"/>
              </a:ext>
            </a:extLst>
          </p:cNvPr>
          <p:cNvPicPr>
            <a:picLocks noChangeAspect="1"/>
          </p:cNvPicPr>
          <p:nvPr/>
        </p:nvPicPr>
        <p:blipFill>
          <a:blip r:embed="rId3"/>
          <a:srcRect r="2897"/>
          <a:stretch>
            <a:fillRect/>
          </a:stretch>
        </p:blipFill>
        <p:spPr>
          <a:xfrm>
            <a:off x="0" y="-150125"/>
            <a:ext cx="4902778" cy="7008125"/>
          </a:xfrm>
          <a:prstGeom prst="rect">
            <a:avLst/>
          </a:prstGeom>
        </p:spPr>
      </p:pic>
      <p:sp>
        <p:nvSpPr>
          <p:cNvPr id="6" name="TextBox 5">
            <a:extLst>
              <a:ext uri="{FF2B5EF4-FFF2-40B4-BE49-F238E27FC236}">
                <a16:creationId xmlns:a16="http://schemas.microsoft.com/office/drawing/2014/main" id="{AF98E155-0542-E919-EDE3-973F81AB3E36}"/>
              </a:ext>
            </a:extLst>
          </p:cNvPr>
          <p:cNvSpPr txBox="1"/>
          <p:nvPr/>
        </p:nvSpPr>
        <p:spPr>
          <a:xfrm>
            <a:off x="1137142" y="3739487"/>
            <a:ext cx="3002508" cy="1077218"/>
          </a:xfrm>
          <a:prstGeom prst="rect">
            <a:avLst/>
          </a:prstGeom>
          <a:noFill/>
          <a:effectLst>
            <a:outerShdw blurRad="63500" sx="102000" sy="102000" algn="ctr" rotWithShape="0">
              <a:prstClr val="black">
                <a:alpha val="40000"/>
              </a:prstClr>
            </a:outerShdw>
          </a:effectLst>
        </p:spPr>
        <p:txBody>
          <a:bodyPr wrap="square" rtlCol="0">
            <a:spAutoFit/>
          </a:bodyPr>
          <a:lstStyle/>
          <a:p>
            <a:r>
              <a:rPr lang="en-IN" sz="3200" dirty="0">
                <a:solidFill>
                  <a:schemeClr val="bg1"/>
                </a:solidFill>
                <a:latin typeface="Ubuntu Bold" panose="020B0804030602030204" pitchFamily="34" charset="0"/>
              </a:rPr>
              <a:t>Chosen by the</a:t>
            </a:r>
          </a:p>
          <a:p>
            <a:r>
              <a:rPr lang="en-IN" sz="3200" dirty="0">
                <a:solidFill>
                  <a:schemeClr val="bg1"/>
                </a:solidFill>
                <a:latin typeface="Ubuntu Bold" panose="020B0804030602030204" pitchFamily="34" charset="0"/>
              </a:rPr>
              <a:t>World’s Best.</a:t>
            </a:r>
          </a:p>
        </p:txBody>
      </p:sp>
      <p:grpSp>
        <p:nvGrpSpPr>
          <p:cNvPr id="2" name="Group 3">
            <a:extLst>
              <a:ext uri="{FF2B5EF4-FFF2-40B4-BE49-F238E27FC236}">
                <a16:creationId xmlns:a16="http://schemas.microsoft.com/office/drawing/2014/main" id="{C9C0327D-673A-D634-8D1E-DD3088846364}"/>
              </a:ext>
            </a:extLst>
          </p:cNvPr>
          <p:cNvGrpSpPr/>
          <p:nvPr/>
        </p:nvGrpSpPr>
        <p:grpSpPr>
          <a:xfrm>
            <a:off x="-286603" y="6114197"/>
            <a:ext cx="12935803" cy="826320"/>
            <a:chOff x="0" y="0"/>
            <a:chExt cx="10298324" cy="1672405"/>
          </a:xfrm>
        </p:grpSpPr>
        <p:sp>
          <p:nvSpPr>
            <p:cNvPr id="3" name="Freeform 4">
              <a:extLst>
                <a:ext uri="{FF2B5EF4-FFF2-40B4-BE49-F238E27FC236}">
                  <a16:creationId xmlns:a16="http://schemas.microsoft.com/office/drawing/2014/main" id="{AFF3D1F2-CC97-2E04-D865-C53B0877C1B7}"/>
                </a:ext>
              </a:extLst>
            </p:cNvPr>
            <p:cNvSpPr/>
            <p:nvPr/>
          </p:nvSpPr>
          <p:spPr>
            <a:xfrm>
              <a:off x="0" y="0"/>
              <a:ext cx="10298302" cy="1672332"/>
            </a:xfrm>
            <a:custGeom>
              <a:avLst/>
              <a:gdLst/>
              <a:ahLst/>
              <a:cxnLst/>
              <a:rect l="l" t="t" r="r" b="b"/>
              <a:pathLst>
                <a:path w="10298302" h="1672332">
                  <a:moveTo>
                    <a:pt x="0" y="92780"/>
                  </a:moveTo>
                  <a:cubicBezTo>
                    <a:pt x="0" y="41406"/>
                    <a:pt x="13716" y="0"/>
                    <a:pt x="30734" y="0"/>
                  </a:cubicBezTo>
                  <a:lnTo>
                    <a:pt x="10267569" y="0"/>
                  </a:lnTo>
                  <a:cubicBezTo>
                    <a:pt x="10284587" y="0"/>
                    <a:pt x="10298302" y="41406"/>
                    <a:pt x="10298302" y="92780"/>
                  </a:cubicBezTo>
                  <a:lnTo>
                    <a:pt x="10298302" y="1579553"/>
                  </a:lnTo>
                  <a:cubicBezTo>
                    <a:pt x="10298302" y="1630927"/>
                    <a:pt x="10284587" y="1672332"/>
                    <a:pt x="10267569" y="1672332"/>
                  </a:cubicBezTo>
                  <a:lnTo>
                    <a:pt x="30734" y="1672332"/>
                  </a:lnTo>
                  <a:cubicBezTo>
                    <a:pt x="13716" y="1672332"/>
                    <a:pt x="0" y="1630927"/>
                    <a:pt x="0" y="1579553"/>
                  </a:cubicBezTo>
                  <a:close/>
                </a:path>
              </a:pathLst>
            </a:custGeom>
            <a:gradFill rotWithShape="1">
              <a:gsLst>
                <a:gs pos="0">
                  <a:srgbClr val="001E68">
                    <a:alpha val="100000"/>
                  </a:srgbClr>
                </a:gs>
                <a:gs pos="100000">
                  <a:srgbClr val="369CD5">
                    <a:alpha val="100000"/>
                  </a:srgbClr>
                </a:gs>
              </a:gsLst>
              <a:path path="circle">
                <a:fillToRect l="100000" t="100000"/>
              </a:path>
              <a:tileRect r="-100000" b="-100000"/>
            </a:gradFill>
          </p:spPr>
        </p:sp>
      </p:grpSp>
      <p:grpSp>
        <p:nvGrpSpPr>
          <p:cNvPr id="7" name="Group 10">
            <a:extLst>
              <a:ext uri="{FF2B5EF4-FFF2-40B4-BE49-F238E27FC236}">
                <a16:creationId xmlns:a16="http://schemas.microsoft.com/office/drawing/2014/main" id="{47764CE9-9E82-95C2-C0BC-2B57987E3453}"/>
              </a:ext>
            </a:extLst>
          </p:cNvPr>
          <p:cNvGrpSpPr/>
          <p:nvPr/>
        </p:nvGrpSpPr>
        <p:grpSpPr>
          <a:xfrm>
            <a:off x="245177" y="6480289"/>
            <a:ext cx="11889371" cy="382765"/>
            <a:chOff x="0" y="0"/>
            <a:chExt cx="23778742" cy="765531"/>
          </a:xfrm>
        </p:grpSpPr>
        <p:sp>
          <p:nvSpPr>
            <p:cNvPr id="8" name="Freeform 11">
              <a:extLst>
                <a:ext uri="{FF2B5EF4-FFF2-40B4-BE49-F238E27FC236}">
                  <a16:creationId xmlns:a16="http://schemas.microsoft.com/office/drawing/2014/main" id="{84F36E18-9F39-DEF8-8DB5-DF378924B096}"/>
                </a:ext>
              </a:extLst>
            </p:cNvPr>
            <p:cNvSpPr/>
            <p:nvPr/>
          </p:nvSpPr>
          <p:spPr>
            <a:xfrm>
              <a:off x="0" y="0"/>
              <a:ext cx="798468" cy="765531"/>
            </a:xfrm>
            <a:custGeom>
              <a:avLst/>
              <a:gdLst/>
              <a:ahLst/>
              <a:cxnLst/>
              <a:rect l="l" t="t" r="r" b="b"/>
              <a:pathLst>
                <a:path w="798468" h="765531">
                  <a:moveTo>
                    <a:pt x="0" y="0"/>
                  </a:moveTo>
                  <a:lnTo>
                    <a:pt x="798468" y="0"/>
                  </a:lnTo>
                  <a:lnTo>
                    <a:pt x="798468" y="765531"/>
                  </a:lnTo>
                  <a:lnTo>
                    <a:pt x="0" y="765531"/>
                  </a:lnTo>
                  <a:lnTo>
                    <a:pt x="0" y="0"/>
                  </a:lnTo>
                  <a:close/>
                </a:path>
              </a:pathLst>
            </a:custGeom>
            <a:blipFill>
              <a:blip r:embed="rId4"/>
              <a:stretch>
                <a:fillRect/>
              </a:stretch>
            </a:blipFill>
          </p:spPr>
        </p:sp>
        <p:sp>
          <p:nvSpPr>
            <p:cNvPr id="9" name="AutoShape 12">
              <a:extLst>
                <a:ext uri="{FF2B5EF4-FFF2-40B4-BE49-F238E27FC236}">
                  <a16:creationId xmlns:a16="http://schemas.microsoft.com/office/drawing/2014/main" id="{D0C060D4-EAD0-90F5-04CF-8477AB937909}"/>
                </a:ext>
              </a:extLst>
            </p:cNvPr>
            <p:cNvSpPr/>
            <p:nvPr/>
          </p:nvSpPr>
          <p:spPr>
            <a:xfrm>
              <a:off x="811168" y="382765"/>
              <a:ext cx="22967574" cy="0"/>
            </a:xfrm>
            <a:prstGeom prst="line">
              <a:avLst/>
            </a:prstGeom>
            <a:ln w="12700" cap="flat">
              <a:solidFill>
                <a:srgbClr val="FFFFFF"/>
              </a:solidFill>
              <a:prstDash val="solid"/>
              <a:headEnd type="none" w="sm" len="sm"/>
              <a:tailEnd type="none" w="sm" len="sm"/>
            </a:ln>
          </p:spPr>
        </p:sp>
      </p:grpSp>
      <p:sp>
        <p:nvSpPr>
          <p:cNvPr id="11" name="Freeform 19">
            <a:extLst>
              <a:ext uri="{FF2B5EF4-FFF2-40B4-BE49-F238E27FC236}">
                <a16:creationId xmlns:a16="http://schemas.microsoft.com/office/drawing/2014/main" id="{C5086FBB-26D3-B3E8-33CB-44338A7BB63B}"/>
              </a:ext>
            </a:extLst>
          </p:cNvPr>
          <p:cNvSpPr/>
          <p:nvPr/>
        </p:nvSpPr>
        <p:spPr>
          <a:xfrm>
            <a:off x="1226038" y="2511069"/>
            <a:ext cx="2824716" cy="484137"/>
          </a:xfrm>
          <a:custGeom>
            <a:avLst/>
            <a:gdLst/>
            <a:ahLst/>
            <a:cxnLst/>
            <a:rect l="l" t="t" r="r" b="b"/>
            <a:pathLst>
              <a:path w="2132664" h="398079">
                <a:moveTo>
                  <a:pt x="0" y="0"/>
                </a:moveTo>
                <a:lnTo>
                  <a:pt x="2132664" y="0"/>
                </a:lnTo>
                <a:lnTo>
                  <a:pt x="2132664" y="398078"/>
                </a:lnTo>
                <a:lnTo>
                  <a:pt x="0" y="398078"/>
                </a:lnTo>
                <a:lnTo>
                  <a:pt x="0" y="0"/>
                </a:lnTo>
                <a:close/>
              </a:path>
            </a:pathLst>
          </a:custGeom>
          <a:blipFill>
            <a:blip r:embed="rId5"/>
            <a:stretch>
              <a:fillRect t="-2" b="-64393"/>
            </a:stretch>
          </a:blipFill>
        </p:spPr>
      </p:sp>
    </p:spTree>
    <p:extLst>
      <p:ext uri="{BB962C8B-B14F-4D97-AF65-F5344CB8AC3E}">
        <p14:creationId xmlns:p14="http://schemas.microsoft.com/office/powerpoint/2010/main" val="252126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3DB99-DB85-B5AC-3825-DBA9219E61F9}"/>
              </a:ext>
            </a:extLst>
          </p:cNvPr>
          <p:cNvPicPr>
            <a:picLocks noChangeAspect="1"/>
          </p:cNvPicPr>
          <p:nvPr/>
        </p:nvPicPr>
        <p:blipFill>
          <a:blip r:embed="rId3">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pic>
        <p:nvPicPr>
          <p:cNvPr id="10" name="Picture 9">
            <a:extLst>
              <a:ext uri="{FF2B5EF4-FFF2-40B4-BE49-F238E27FC236}">
                <a16:creationId xmlns:a16="http://schemas.microsoft.com/office/drawing/2014/main" id="{7E266A25-397C-ED1C-598D-15581C096B0C}"/>
              </a:ext>
            </a:extLst>
          </p:cNvPr>
          <p:cNvPicPr>
            <a:picLocks noChangeAspect="1"/>
          </p:cNvPicPr>
          <p:nvPr/>
        </p:nvPicPr>
        <p:blipFill>
          <a:blip r:embed="rId4"/>
          <a:srcRect t="-1110" b="1"/>
          <a:stretch>
            <a:fillRect/>
          </a:stretch>
        </p:blipFill>
        <p:spPr>
          <a:xfrm>
            <a:off x="905060" y="-95250"/>
            <a:ext cx="10074619" cy="687083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28C462-351A-0A36-92B3-4EA563A0A087}"/>
              </a:ext>
            </a:extLst>
          </p:cNvPr>
          <p:cNvPicPr>
            <a:picLocks noChangeAspect="1"/>
          </p:cNvPicPr>
          <p:nvPr/>
        </p:nvPicPr>
        <p:blipFill>
          <a:blip r:embed="rId2"/>
          <a:stretch>
            <a:fillRect/>
          </a:stretch>
        </p:blipFill>
        <p:spPr>
          <a:xfrm>
            <a:off x="472592" y="0"/>
            <a:ext cx="11118030" cy="6858000"/>
          </a:xfrm>
          <a:prstGeom prst="rect">
            <a:avLst/>
          </a:prstGeom>
        </p:spPr>
      </p:pic>
    </p:spTree>
    <p:extLst>
      <p:ext uri="{BB962C8B-B14F-4D97-AF65-F5344CB8AC3E}">
        <p14:creationId xmlns:p14="http://schemas.microsoft.com/office/powerpoint/2010/main" val="698616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colored shapes  AI-generated content may be incorrect."/>
          <p:cNvSpPr/>
          <p:nvPr/>
        </p:nvSpPr>
        <p:spPr>
          <a:xfrm>
            <a:off x="2789501" y="-803625"/>
            <a:ext cx="1608779" cy="495132"/>
          </a:xfrm>
          <a:custGeom>
            <a:avLst/>
            <a:gdLst/>
            <a:ahLst/>
            <a:cxnLst/>
            <a:rect l="l" t="t" r="r" b="b"/>
            <a:pathLst>
              <a:path w="2413168" h="742698">
                <a:moveTo>
                  <a:pt x="0" y="0"/>
                </a:moveTo>
                <a:lnTo>
                  <a:pt x="2413168" y="0"/>
                </a:lnTo>
                <a:lnTo>
                  <a:pt x="2413168" y="742698"/>
                </a:lnTo>
                <a:lnTo>
                  <a:pt x="0" y="742698"/>
                </a:lnTo>
                <a:lnTo>
                  <a:pt x="0" y="0"/>
                </a:lnTo>
                <a:close/>
              </a:path>
            </a:pathLst>
          </a:custGeom>
          <a:blipFill>
            <a:blip r:embed="rId3"/>
            <a:stretch>
              <a:fillRect/>
            </a:stretch>
          </a:blipFill>
        </p:spPr>
      </p:sp>
      <p:grpSp>
        <p:nvGrpSpPr>
          <p:cNvPr id="3" name="Group 3"/>
          <p:cNvGrpSpPr/>
          <p:nvPr/>
        </p:nvGrpSpPr>
        <p:grpSpPr>
          <a:xfrm>
            <a:off x="0" y="5365714"/>
            <a:ext cx="13081325" cy="1875620"/>
            <a:chOff x="0" y="0"/>
            <a:chExt cx="10298324" cy="1476589"/>
          </a:xfrm>
        </p:grpSpPr>
        <p:sp>
          <p:nvSpPr>
            <p:cNvPr id="4" name="Freeform 4"/>
            <p:cNvSpPr/>
            <p:nvPr/>
          </p:nvSpPr>
          <p:spPr>
            <a:xfrm>
              <a:off x="0" y="0"/>
              <a:ext cx="10298302" cy="1476525"/>
            </a:xfrm>
            <a:custGeom>
              <a:avLst/>
              <a:gdLst/>
              <a:ahLst/>
              <a:cxnLst/>
              <a:rect l="l" t="t" r="r" b="b"/>
              <a:pathLst>
                <a:path w="10298302" h="1476525">
                  <a:moveTo>
                    <a:pt x="0" y="81916"/>
                  </a:moveTo>
                  <a:cubicBezTo>
                    <a:pt x="0" y="36558"/>
                    <a:pt x="13716" y="0"/>
                    <a:pt x="30734" y="0"/>
                  </a:cubicBezTo>
                  <a:lnTo>
                    <a:pt x="10267569" y="0"/>
                  </a:lnTo>
                  <a:cubicBezTo>
                    <a:pt x="10284587" y="0"/>
                    <a:pt x="10298302" y="36558"/>
                    <a:pt x="10298302" y="81916"/>
                  </a:cubicBezTo>
                  <a:lnTo>
                    <a:pt x="10298302" y="1394609"/>
                  </a:lnTo>
                  <a:cubicBezTo>
                    <a:pt x="10298302" y="1439967"/>
                    <a:pt x="10284587" y="1476525"/>
                    <a:pt x="10267569" y="1476525"/>
                  </a:cubicBezTo>
                  <a:lnTo>
                    <a:pt x="30734" y="1476525"/>
                  </a:lnTo>
                  <a:cubicBezTo>
                    <a:pt x="13716" y="1476525"/>
                    <a:pt x="0" y="1439967"/>
                    <a:pt x="0" y="1394609"/>
                  </a:cubicBezTo>
                  <a:close/>
                </a:path>
              </a:pathLst>
            </a:custGeom>
            <a:gradFill rotWithShape="1">
              <a:gsLst>
                <a:gs pos="0">
                  <a:srgbClr val="001E68">
                    <a:alpha val="100000"/>
                  </a:srgbClr>
                </a:gs>
                <a:gs pos="100000">
                  <a:srgbClr val="369CD5">
                    <a:alpha val="100000"/>
                  </a:srgbClr>
                </a:gs>
              </a:gsLst>
              <a:path path="circle">
                <a:fillToRect l="100000" t="100000"/>
              </a:path>
              <a:tileRect r="-100000" b="-100000"/>
            </a:gradFill>
          </p:spPr>
        </p:sp>
      </p:grpSp>
      <p:grpSp>
        <p:nvGrpSpPr>
          <p:cNvPr id="5" name="Group 5"/>
          <p:cNvGrpSpPr/>
          <p:nvPr/>
        </p:nvGrpSpPr>
        <p:grpSpPr>
          <a:xfrm>
            <a:off x="143577" y="6378689"/>
            <a:ext cx="11889371" cy="382765"/>
            <a:chOff x="0" y="0"/>
            <a:chExt cx="23778742" cy="765531"/>
          </a:xfrm>
        </p:grpSpPr>
        <p:sp>
          <p:nvSpPr>
            <p:cNvPr id="6" name="Freeform 6"/>
            <p:cNvSpPr/>
            <p:nvPr/>
          </p:nvSpPr>
          <p:spPr>
            <a:xfrm>
              <a:off x="0" y="0"/>
              <a:ext cx="798468" cy="765531"/>
            </a:xfrm>
            <a:custGeom>
              <a:avLst/>
              <a:gdLst/>
              <a:ahLst/>
              <a:cxnLst/>
              <a:rect l="l" t="t" r="r" b="b"/>
              <a:pathLst>
                <a:path w="798468" h="765531">
                  <a:moveTo>
                    <a:pt x="0" y="0"/>
                  </a:moveTo>
                  <a:lnTo>
                    <a:pt x="798468" y="0"/>
                  </a:lnTo>
                  <a:lnTo>
                    <a:pt x="798468" y="765531"/>
                  </a:lnTo>
                  <a:lnTo>
                    <a:pt x="0" y="765531"/>
                  </a:lnTo>
                  <a:lnTo>
                    <a:pt x="0" y="0"/>
                  </a:lnTo>
                  <a:close/>
                </a:path>
              </a:pathLst>
            </a:custGeom>
            <a:blipFill>
              <a:blip r:embed="rId4"/>
              <a:stretch>
                <a:fillRect/>
              </a:stretch>
            </a:blipFill>
          </p:spPr>
        </p:sp>
        <p:sp>
          <p:nvSpPr>
            <p:cNvPr id="7" name="AutoShape 7"/>
            <p:cNvSpPr/>
            <p:nvPr/>
          </p:nvSpPr>
          <p:spPr>
            <a:xfrm>
              <a:off x="811168" y="382765"/>
              <a:ext cx="22967574" cy="0"/>
            </a:xfrm>
            <a:prstGeom prst="line">
              <a:avLst/>
            </a:prstGeom>
            <a:ln w="12700" cap="flat">
              <a:solidFill>
                <a:srgbClr val="FFFFFF"/>
              </a:solidFill>
              <a:prstDash val="solid"/>
              <a:headEnd type="none" w="sm" len="sm"/>
              <a:tailEnd type="none" w="sm" len="sm"/>
            </a:ln>
          </p:spPr>
        </p:sp>
      </p:grpSp>
      <p:sp>
        <p:nvSpPr>
          <p:cNvPr id="8" name="Freeform 8"/>
          <p:cNvSpPr/>
          <p:nvPr/>
        </p:nvSpPr>
        <p:spPr>
          <a:xfrm>
            <a:off x="0" y="-974971"/>
            <a:ext cx="12636663" cy="6808002"/>
          </a:xfrm>
          <a:custGeom>
            <a:avLst/>
            <a:gdLst/>
            <a:ahLst/>
            <a:cxnLst/>
            <a:rect l="l" t="t" r="r" b="b"/>
            <a:pathLst>
              <a:path w="18954994" h="10212003">
                <a:moveTo>
                  <a:pt x="0" y="0"/>
                </a:moveTo>
                <a:lnTo>
                  <a:pt x="18954994" y="0"/>
                </a:lnTo>
                <a:lnTo>
                  <a:pt x="18954994" y="10212003"/>
                </a:lnTo>
                <a:lnTo>
                  <a:pt x="0" y="10212003"/>
                </a:lnTo>
                <a:lnTo>
                  <a:pt x="0" y="0"/>
                </a:lnTo>
                <a:close/>
              </a:path>
            </a:pathLst>
          </a:custGeom>
          <a:blipFill>
            <a:blip r:embed="rId5"/>
            <a:stretch>
              <a:fillRect/>
            </a:stretch>
          </a:blipFill>
        </p:spPr>
      </p:sp>
      <p:grpSp>
        <p:nvGrpSpPr>
          <p:cNvPr id="9" name="Group 9"/>
          <p:cNvGrpSpPr/>
          <p:nvPr/>
        </p:nvGrpSpPr>
        <p:grpSpPr>
          <a:xfrm>
            <a:off x="377776" y="4766989"/>
            <a:ext cx="5410717" cy="1536535"/>
            <a:chOff x="0" y="0"/>
            <a:chExt cx="10821434" cy="3073070"/>
          </a:xfrm>
          <a:effectLst>
            <a:outerShdw blurRad="63500" sx="102000" sy="102000" algn="ctr" rotWithShape="0">
              <a:prstClr val="black">
                <a:alpha val="40000"/>
              </a:prstClr>
            </a:outerShdw>
          </a:effectLst>
        </p:grpSpPr>
        <p:sp>
          <p:nvSpPr>
            <p:cNvPr id="10" name="Freeform 10"/>
            <p:cNvSpPr/>
            <p:nvPr/>
          </p:nvSpPr>
          <p:spPr>
            <a:xfrm>
              <a:off x="0" y="0"/>
              <a:ext cx="8157484" cy="3073070"/>
            </a:xfrm>
            <a:custGeom>
              <a:avLst/>
              <a:gdLst/>
              <a:ahLst/>
              <a:cxnLst/>
              <a:rect l="l" t="t" r="r" b="b"/>
              <a:pathLst>
                <a:path w="8157484" h="3073070">
                  <a:moveTo>
                    <a:pt x="0" y="0"/>
                  </a:moveTo>
                  <a:lnTo>
                    <a:pt x="8157484" y="0"/>
                  </a:lnTo>
                  <a:lnTo>
                    <a:pt x="8157484" y="3073070"/>
                  </a:lnTo>
                  <a:lnTo>
                    <a:pt x="0" y="3073070"/>
                  </a:lnTo>
                  <a:lnTo>
                    <a:pt x="0" y="0"/>
                  </a:lnTo>
                  <a:close/>
                </a:path>
              </a:pathLst>
            </a:custGeom>
            <a:blipFill>
              <a:blip r:embed="rId6"/>
              <a:stretch>
                <a:fillRect t="-4248" r="-56689" b="-8053"/>
              </a:stretch>
            </a:blipFill>
          </p:spPr>
        </p:sp>
        <p:sp>
          <p:nvSpPr>
            <p:cNvPr id="11" name="Freeform 11"/>
            <p:cNvSpPr/>
            <p:nvPr/>
          </p:nvSpPr>
          <p:spPr>
            <a:xfrm>
              <a:off x="8016242" y="0"/>
              <a:ext cx="2805193" cy="3073070"/>
            </a:xfrm>
            <a:custGeom>
              <a:avLst/>
              <a:gdLst/>
              <a:ahLst/>
              <a:cxnLst/>
              <a:rect l="l" t="t" r="r" b="b"/>
              <a:pathLst>
                <a:path w="2805193" h="3073070">
                  <a:moveTo>
                    <a:pt x="0" y="0"/>
                  </a:moveTo>
                  <a:lnTo>
                    <a:pt x="2805192" y="0"/>
                  </a:lnTo>
                  <a:lnTo>
                    <a:pt x="2805192" y="3073070"/>
                  </a:lnTo>
                  <a:lnTo>
                    <a:pt x="0" y="3073070"/>
                  </a:lnTo>
                  <a:lnTo>
                    <a:pt x="0" y="0"/>
                  </a:lnTo>
                  <a:close/>
                </a:path>
              </a:pathLst>
            </a:custGeom>
            <a:blipFill>
              <a:blip r:embed="rId6"/>
              <a:stretch>
                <a:fillRect l="-355653" t="-4248" b="-8053"/>
              </a:stretch>
            </a:blipFill>
          </p:spPr>
        </p:sp>
      </p:grpSp>
      <p:pic>
        <p:nvPicPr>
          <p:cNvPr id="12" name="Picture 11">
            <a:extLst>
              <a:ext uri="{FF2B5EF4-FFF2-40B4-BE49-F238E27FC236}">
                <a16:creationId xmlns:a16="http://schemas.microsoft.com/office/drawing/2014/main" id="{AE170B35-2458-5951-06CF-3B2BE19A1518}"/>
              </a:ext>
            </a:extLst>
          </p:cNvPr>
          <p:cNvPicPr>
            <a:picLocks noChangeAspect="1"/>
          </p:cNvPicPr>
          <p:nvPr/>
        </p:nvPicPr>
        <p:blipFill>
          <a:blip r:embed="rId7">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
        <p:nvSpPr>
          <p:cNvPr id="13" name="Rectangle: Rounded Corners 12">
            <a:extLst>
              <a:ext uri="{FF2B5EF4-FFF2-40B4-BE49-F238E27FC236}">
                <a16:creationId xmlns:a16="http://schemas.microsoft.com/office/drawing/2014/main" id="{47C338A2-5CC8-29ED-CE06-7FFD8107D7A6}"/>
              </a:ext>
            </a:extLst>
          </p:cNvPr>
          <p:cNvSpPr/>
          <p:nvPr/>
        </p:nvSpPr>
        <p:spPr>
          <a:xfrm>
            <a:off x="1015875" y="3697781"/>
            <a:ext cx="2996065" cy="833730"/>
          </a:xfrm>
          <a:prstGeom prst="roundRect">
            <a:avLst>
              <a:gd name="adj" fmla="val 11511"/>
            </a:avLst>
          </a:prstGeom>
          <a:solidFill>
            <a:srgbClr val="359AD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id="{391D2D43-C183-E37B-B129-5B300188CDA3}"/>
              </a:ext>
            </a:extLst>
          </p:cNvPr>
          <p:cNvSpPr txBox="1"/>
          <p:nvPr/>
        </p:nvSpPr>
        <p:spPr>
          <a:xfrm>
            <a:off x="985369" y="3687250"/>
            <a:ext cx="2996065" cy="919401"/>
          </a:xfrm>
          <a:prstGeom prst="flowChartAlternateProcess">
            <a:avLst/>
          </a:prstGeom>
          <a:noFill/>
        </p:spPr>
        <p:txBody>
          <a:bodyPr wrap="square">
            <a:spAutoFit/>
          </a:bodyPr>
          <a:lstStyle/>
          <a:p>
            <a:pPr algn="ctr" rtl="0">
              <a:buNone/>
            </a:pPr>
            <a:r>
              <a:rPr lang="en-IN" sz="2000" b="1" i="0" dirty="0">
                <a:solidFill>
                  <a:srgbClr val="FFFFFF"/>
                </a:solidFill>
                <a:effectLst/>
              </a:rPr>
              <a:t>AVAILABLE MODELS</a:t>
            </a:r>
          </a:p>
          <a:p>
            <a:pPr algn="ctr" rtl="0">
              <a:buNone/>
            </a:pPr>
            <a:r>
              <a:rPr lang="en-IN" sz="2800" b="1" i="0" dirty="0">
                <a:solidFill>
                  <a:srgbClr val="FFFFFF"/>
                </a:solidFill>
                <a:effectLst/>
              </a:rPr>
              <a:t>3 Ft. | 4 Ft. | 5 Ft.</a:t>
            </a:r>
            <a:endParaRPr lang="en-IN" sz="2800" dirty="0">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32D72-4308-DFA0-AAB1-499CF5143721}"/>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82B849F5-F3EE-1F61-2ABA-09A2C54D8E50}"/>
              </a:ext>
            </a:extLst>
          </p:cNvPr>
          <p:cNvGrpSpPr/>
          <p:nvPr/>
        </p:nvGrpSpPr>
        <p:grpSpPr>
          <a:xfrm rot="16200000">
            <a:off x="-1762972" y="875490"/>
            <a:ext cx="8361162" cy="5263979"/>
            <a:chOff x="0" y="0"/>
            <a:chExt cx="10298324" cy="1672405"/>
          </a:xfrm>
        </p:grpSpPr>
        <p:sp>
          <p:nvSpPr>
            <p:cNvPr id="4" name="Freeform 4">
              <a:extLst>
                <a:ext uri="{FF2B5EF4-FFF2-40B4-BE49-F238E27FC236}">
                  <a16:creationId xmlns:a16="http://schemas.microsoft.com/office/drawing/2014/main" id="{1FA4568D-2195-04BF-981C-C68BC6030597}"/>
                </a:ext>
              </a:extLst>
            </p:cNvPr>
            <p:cNvSpPr/>
            <p:nvPr/>
          </p:nvSpPr>
          <p:spPr>
            <a:xfrm>
              <a:off x="0" y="0"/>
              <a:ext cx="10298302" cy="1672332"/>
            </a:xfrm>
            <a:custGeom>
              <a:avLst/>
              <a:gdLst/>
              <a:ahLst/>
              <a:cxnLst/>
              <a:rect l="l" t="t" r="r" b="b"/>
              <a:pathLst>
                <a:path w="10298302" h="1672332">
                  <a:moveTo>
                    <a:pt x="0" y="92780"/>
                  </a:moveTo>
                  <a:cubicBezTo>
                    <a:pt x="0" y="41406"/>
                    <a:pt x="13716" y="0"/>
                    <a:pt x="30734" y="0"/>
                  </a:cubicBezTo>
                  <a:lnTo>
                    <a:pt x="10267569" y="0"/>
                  </a:lnTo>
                  <a:cubicBezTo>
                    <a:pt x="10284587" y="0"/>
                    <a:pt x="10298302" y="41406"/>
                    <a:pt x="10298302" y="92780"/>
                  </a:cubicBezTo>
                  <a:lnTo>
                    <a:pt x="10298302" y="1579553"/>
                  </a:lnTo>
                  <a:cubicBezTo>
                    <a:pt x="10298302" y="1630927"/>
                    <a:pt x="10284587" y="1672332"/>
                    <a:pt x="10267569" y="1672332"/>
                  </a:cubicBezTo>
                  <a:lnTo>
                    <a:pt x="30734" y="1672332"/>
                  </a:lnTo>
                  <a:cubicBezTo>
                    <a:pt x="13716" y="1672332"/>
                    <a:pt x="0" y="1630927"/>
                    <a:pt x="0" y="1579553"/>
                  </a:cubicBezTo>
                  <a:close/>
                </a:path>
              </a:pathLst>
            </a:custGeom>
            <a:gradFill rotWithShape="1">
              <a:gsLst>
                <a:gs pos="0">
                  <a:srgbClr val="001E68">
                    <a:alpha val="100000"/>
                  </a:srgbClr>
                </a:gs>
                <a:gs pos="100000">
                  <a:srgbClr val="369CD5">
                    <a:alpha val="100000"/>
                  </a:srgbClr>
                </a:gs>
              </a:gsLst>
              <a:path path="circle">
                <a:fillToRect l="100000" t="100000"/>
              </a:path>
              <a:tileRect r="-100000" b="-100000"/>
            </a:gradFill>
          </p:spPr>
        </p:sp>
      </p:grpSp>
      <p:pic>
        <p:nvPicPr>
          <p:cNvPr id="5" name="Picture 4">
            <a:extLst>
              <a:ext uri="{FF2B5EF4-FFF2-40B4-BE49-F238E27FC236}">
                <a16:creationId xmlns:a16="http://schemas.microsoft.com/office/drawing/2014/main" id="{ABE4EAD1-453A-3F7E-73A1-0FD11F691E4E}"/>
              </a:ext>
            </a:extLst>
          </p:cNvPr>
          <p:cNvPicPr>
            <a:picLocks noChangeAspect="1"/>
          </p:cNvPicPr>
          <p:nvPr/>
        </p:nvPicPr>
        <p:blipFill>
          <a:blip r:embed="rId3"/>
          <a:stretch>
            <a:fillRect/>
          </a:stretch>
        </p:blipFill>
        <p:spPr>
          <a:xfrm>
            <a:off x="4554787" y="0"/>
            <a:ext cx="7760043" cy="7025740"/>
          </a:xfrm>
          <a:prstGeom prst="rect">
            <a:avLst/>
          </a:prstGeom>
        </p:spPr>
      </p:pic>
      <p:sp>
        <p:nvSpPr>
          <p:cNvPr id="6" name="Rectangle 5">
            <a:extLst>
              <a:ext uri="{FF2B5EF4-FFF2-40B4-BE49-F238E27FC236}">
                <a16:creationId xmlns:a16="http://schemas.microsoft.com/office/drawing/2014/main" id="{9C1C34D9-CF27-8761-0620-14F53FF6FF3D}"/>
              </a:ext>
            </a:extLst>
          </p:cNvPr>
          <p:cNvSpPr/>
          <p:nvPr/>
        </p:nvSpPr>
        <p:spPr>
          <a:xfrm>
            <a:off x="-19196" y="1248907"/>
            <a:ext cx="4418309" cy="56525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latin typeface="Ubuntu Bold" panose="020B0804030602030204" pitchFamily="34" charset="0"/>
              </a:rPr>
              <a:t>Medical Freezers</a:t>
            </a:r>
          </a:p>
        </p:txBody>
      </p:sp>
      <p:sp>
        <p:nvSpPr>
          <p:cNvPr id="7" name="Rectangle 6">
            <a:extLst>
              <a:ext uri="{FF2B5EF4-FFF2-40B4-BE49-F238E27FC236}">
                <a16:creationId xmlns:a16="http://schemas.microsoft.com/office/drawing/2014/main" id="{1BCE6910-4F24-BD65-0232-AA7EC75ED00E}"/>
              </a:ext>
            </a:extLst>
          </p:cNvPr>
          <p:cNvSpPr/>
          <p:nvPr/>
        </p:nvSpPr>
        <p:spPr>
          <a:xfrm>
            <a:off x="-19197" y="1960782"/>
            <a:ext cx="4418309" cy="56525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latin typeface="Ubuntu Bold" panose="020B0804030602030204" pitchFamily="34" charset="0"/>
              </a:rPr>
              <a:t>Laboratory Freezers</a:t>
            </a:r>
          </a:p>
        </p:txBody>
      </p:sp>
      <p:sp>
        <p:nvSpPr>
          <p:cNvPr id="9" name="Rectangle 8">
            <a:extLst>
              <a:ext uri="{FF2B5EF4-FFF2-40B4-BE49-F238E27FC236}">
                <a16:creationId xmlns:a16="http://schemas.microsoft.com/office/drawing/2014/main" id="{CD89144F-C7E8-88C0-E2D8-2B52735E8010}"/>
              </a:ext>
            </a:extLst>
          </p:cNvPr>
          <p:cNvSpPr/>
          <p:nvPr/>
        </p:nvSpPr>
        <p:spPr>
          <a:xfrm>
            <a:off x="-19195" y="2713300"/>
            <a:ext cx="4418309" cy="56525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latin typeface="Ubuntu Bold" panose="020B0804030602030204" pitchFamily="34" charset="0"/>
              </a:rPr>
              <a:t>Laboratory Refrigerators</a:t>
            </a:r>
          </a:p>
        </p:txBody>
      </p:sp>
      <p:sp>
        <p:nvSpPr>
          <p:cNvPr id="10" name="Rectangle 9">
            <a:extLst>
              <a:ext uri="{FF2B5EF4-FFF2-40B4-BE49-F238E27FC236}">
                <a16:creationId xmlns:a16="http://schemas.microsoft.com/office/drawing/2014/main" id="{85E02C57-97C9-A4D3-6218-3228622E8462}"/>
              </a:ext>
            </a:extLst>
          </p:cNvPr>
          <p:cNvSpPr/>
          <p:nvPr/>
        </p:nvSpPr>
        <p:spPr>
          <a:xfrm>
            <a:off x="-19196" y="3507479"/>
            <a:ext cx="4418309" cy="51036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latin typeface="Ubuntu Bold" panose="020B0804030602030204" pitchFamily="34" charset="0"/>
              </a:rPr>
              <a:t>Ultra Low Temp. Freezers</a:t>
            </a:r>
          </a:p>
        </p:txBody>
      </p:sp>
      <p:sp>
        <p:nvSpPr>
          <p:cNvPr id="12" name="Rectangle 11">
            <a:extLst>
              <a:ext uri="{FF2B5EF4-FFF2-40B4-BE49-F238E27FC236}">
                <a16:creationId xmlns:a16="http://schemas.microsoft.com/office/drawing/2014/main" id="{501DFBC8-288E-24CD-32D8-8D000FCE213E}"/>
              </a:ext>
            </a:extLst>
          </p:cNvPr>
          <p:cNvSpPr/>
          <p:nvPr/>
        </p:nvSpPr>
        <p:spPr>
          <a:xfrm>
            <a:off x="-6169" y="4232859"/>
            <a:ext cx="4418309" cy="51036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200" dirty="0">
                <a:latin typeface="Ubuntu Bold" panose="020B0804030602030204" pitchFamily="34" charset="0"/>
              </a:rPr>
              <a:t>Sub-Zero Vaccine Refrigerator</a:t>
            </a:r>
          </a:p>
        </p:txBody>
      </p:sp>
      <p:sp>
        <p:nvSpPr>
          <p:cNvPr id="13" name="Rectangle 12">
            <a:extLst>
              <a:ext uri="{FF2B5EF4-FFF2-40B4-BE49-F238E27FC236}">
                <a16:creationId xmlns:a16="http://schemas.microsoft.com/office/drawing/2014/main" id="{333FB9D8-6FE2-1507-E50E-8EC43F2F4D42}"/>
              </a:ext>
            </a:extLst>
          </p:cNvPr>
          <p:cNvSpPr/>
          <p:nvPr/>
        </p:nvSpPr>
        <p:spPr>
          <a:xfrm>
            <a:off x="-19197" y="4966263"/>
            <a:ext cx="4418309" cy="51036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latin typeface="Ubuntu Bold" panose="020B0804030602030204" pitchFamily="34" charset="0"/>
              </a:rPr>
              <a:t>Mother’s Milk Bank</a:t>
            </a:r>
          </a:p>
        </p:txBody>
      </p:sp>
      <p:sp>
        <p:nvSpPr>
          <p:cNvPr id="14" name="Rectangle 13">
            <a:extLst>
              <a:ext uri="{FF2B5EF4-FFF2-40B4-BE49-F238E27FC236}">
                <a16:creationId xmlns:a16="http://schemas.microsoft.com/office/drawing/2014/main" id="{3643F467-E5F7-3FC5-2267-B618413A8995}"/>
              </a:ext>
            </a:extLst>
          </p:cNvPr>
          <p:cNvSpPr/>
          <p:nvPr/>
        </p:nvSpPr>
        <p:spPr>
          <a:xfrm>
            <a:off x="-6169" y="5658875"/>
            <a:ext cx="4418309" cy="51036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latin typeface="Ubuntu Bold" panose="020B0804030602030204" pitchFamily="34" charset="0"/>
              </a:rPr>
              <a:t>Ice-lined Refrigerators</a:t>
            </a:r>
          </a:p>
        </p:txBody>
      </p:sp>
      <p:sp>
        <p:nvSpPr>
          <p:cNvPr id="15" name="TextBox 14">
            <a:extLst>
              <a:ext uri="{FF2B5EF4-FFF2-40B4-BE49-F238E27FC236}">
                <a16:creationId xmlns:a16="http://schemas.microsoft.com/office/drawing/2014/main" id="{53BCD3C9-D233-9147-7A51-396649079634}"/>
              </a:ext>
            </a:extLst>
          </p:cNvPr>
          <p:cNvSpPr txBox="1"/>
          <p:nvPr/>
        </p:nvSpPr>
        <p:spPr>
          <a:xfrm>
            <a:off x="4885655" y="280513"/>
            <a:ext cx="4859022" cy="461665"/>
          </a:xfrm>
          <a:prstGeom prst="rect">
            <a:avLst/>
          </a:prstGeom>
          <a:noFill/>
        </p:spPr>
        <p:txBody>
          <a:bodyPr wrap="none" rtlCol="0">
            <a:spAutoFit/>
          </a:bodyPr>
          <a:lstStyle/>
          <a:p>
            <a:r>
              <a:rPr lang="en-IN" sz="2400" dirty="0">
                <a:solidFill>
                  <a:srgbClr val="2F2483"/>
                </a:solidFill>
                <a:latin typeface="Ubuntu Bold" panose="020B0804030602030204" pitchFamily="34" charset="0"/>
              </a:rPr>
              <a:t>Medical Refrigeration Solutions</a:t>
            </a:r>
          </a:p>
        </p:txBody>
      </p:sp>
      <p:sp>
        <p:nvSpPr>
          <p:cNvPr id="8" name="Freeform 8">
            <a:extLst>
              <a:ext uri="{FF2B5EF4-FFF2-40B4-BE49-F238E27FC236}">
                <a16:creationId xmlns:a16="http://schemas.microsoft.com/office/drawing/2014/main" id="{2E86427A-B7EC-9FCF-3ABE-806F192FE909}"/>
              </a:ext>
            </a:extLst>
          </p:cNvPr>
          <p:cNvSpPr/>
          <p:nvPr/>
        </p:nvSpPr>
        <p:spPr>
          <a:xfrm>
            <a:off x="10662114" y="378216"/>
            <a:ext cx="1414638" cy="266261"/>
          </a:xfrm>
          <a:custGeom>
            <a:avLst/>
            <a:gdLst/>
            <a:ahLst/>
            <a:cxnLst/>
            <a:rect l="l" t="t" r="r" b="b"/>
            <a:pathLst>
              <a:path w="2121957" h="399392">
                <a:moveTo>
                  <a:pt x="0" y="0"/>
                </a:moveTo>
                <a:lnTo>
                  <a:pt x="2121957" y="0"/>
                </a:lnTo>
                <a:lnTo>
                  <a:pt x="2121957" y="399392"/>
                </a:lnTo>
                <a:lnTo>
                  <a:pt x="0" y="399392"/>
                </a:lnTo>
                <a:lnTo>
                  <a:pt x="0" y="0"/>
                </a:lnTo>
                <a:close/>
              </a:path>
            </a:pathLst>
          </a:custGeom>
          <a:blipFill>
            <a:blip r:embed="rId4"/>
            <a:stretch>
              <a:fillRect b="-53744"/>
            </a:stretch>
          </a:blipFill>
        </p:spPr>
      </p:sp>
    </p:spTree>
    <p:extLst>
      <p:ext uri="{BB962C8B-B14F-4D97-AF65-F5344CB8AC3E}">
        <p14:creationId xmlns:p14="http://schemas.microsoft.com/office/powerpoint/2010/main" val="92757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750"/>
                            </p:stCondLst>
                            <p:childTnLst>
                              <p:par>
                                <p:cTn id="9" presetID="16" presetClass="entr" presetSubtype="21"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500"/>
                            </p:stCondLst>
                            <p:childTnLst>
                              <p:par>
                                <p:cTn id="13" presetID="16" presetClass="entr" presetSubtype="21"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250"/>
                            </p:stCondLst>
                            <p:childTnLst>
                              <p:par>
                                <p:cTn id="17" presetID="16" presetClass="entr" presetSubtype="21"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3000"/>
                            </p:stCondLst>
                            <p:childTnLst>
                              <p:par>
                                <p:cTn id="21" presetID="16" presetClass="entr" presetSubtype="21"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3750"/>
                            </p:stCondLst>
                            <p:childTnLst>
                              <p:par>
                                <p:cTn id="25" presetID="16" presetClass="entr" presetSubtype="21"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par>
                          <p:cTn id="28" fill="hold">
                            <p:stCondLst>
                              <p:cond delay="4500"/>
                            </p:stCondLst>
                            <p:childTnLst>
                              <p:par>
                                <p:cTn id="29" presetID="16" presetClass="entr" presetSubtype="21"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5250"/>
                            </p:stCondLst>
                            <p:childTnLst>
                              <p:par>
                                <p:cTn id="33" presetID="16" presetClass="entr" presetSubtype="21" fill="hold" grpId="0" nodeType="afterEffect">
                                  <p:stCondLst>
                                    <p:cond delay="25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AF6389A-3FBC-6F5D-D20A-5256FD2FABD1}"/>
              </a:ext>
            </a:extLst>
          </p:cNvPr>
          <p:cNvPicPr>
            <a:picLocks noChangeAspect="1"/>
          </p:cNvPicPr>
          <p:nvPr/>
        </p:nvPicPr>
        <p:blipFill>
          <a:blip r:embed="rId3"/>
          <a:stretch>
            <a:fillRect/>
          </a:stretch>
        </p:blipFill>
        <p:spPr>
          <a:xfrm>
            <a:off x="0" y="-28250"/>
            <a:ext cx="12192000" cy="6914500"/>
          </a:xfrm>
          <a:prstGeom prst="rect">
            <a:avLst/>
          </a:prstGeom>
        </p:spPr>
      </p:pic>
      <p:pic>
        <p:nvPicPr>
          <p:cNvPr id="4" name="Picture 3">
            <a:extLst>
              <a:ext uri="{FF2B5EF4-FFF2-40B4-BE49-F238E27FC236}">
                <a16:creationId xmlns:a16="http://schemas.microsoft.com/office/drawing/2014/main" id="{A79B5C20-873B-6E20-B568-4F9AA516C91A}"/>
              </a:ext>
            </a:extLst>
          </p:cNvPr>
          <p:cNvPicPr>
            <a:picLocks noChangeAspect="1"/>
          </p:cNvPicPr>
          <p:nvPr/>
        </p:nvPicPr>
        <p:blipFill>
          <a:blip r:embed="rId4"/>
          <a:srcRect l="53622"/>
          <a:stretch/>
        </p:blipFill>
        <p:spPr>
          <a:xfrm>
            <a:off x="0" y="349807"/>
            <a:ext cx="3066112" cy="6744543"/>
          </a:xfrm>
          <a:prstGeom prst="rect">
            <a:avLst/>
          </a:prstGeom>
        </p:spPr>
      </p:pic>
      <p:pic>
        <p:nvPicPr>
          <p:cNvPr id="14" name="Picture 13">
            <a:extLst>
              <a:ext uri="{FF2B5EF4-FFF2-40B4-BE49-F238E27FC236}">
                <a16:creationId xmlns:a16="http://schemas.microsoft.com/office/drawing/2014/main" id="{86400114-0733-AB7F-03CD-38A6A86A8D90}"/>
              </a:ext>
            </a:extLst>
          </p:cNvPr>
          <p:cNvPicPr>
            <a:picLocks noChangeAspect="1"/>
          </p:cNvPicPr>
          <p:nvPr/>
        </p:nvPicPr>
        <p:blipFill>
          <a:blip r:embed="rId5"/>
          <a:stretch>
            <a:fillRect/>
          </a:stretch>
        </p:blipFill>
        <p:spPr>
          <a:xfrm>
            <a:off x="5306974" y="1430885"/>
            <a:ext cx="6565568" cy="2853428"/>
          </a:xfrm>
          <a:prstGeom prst="rect">
            <a:avLst/>
          </a:prstGeom>
        </p:spPr>
      </p:pic>
      <p:grpSp>
        <p:nvGrpSpPr>
          <p:cNvPr id="25" name="Group 24">
            <a:extLst>
              <a:ext uri="{FF2B5EF4-FFF2-40B4-BE49-F238E27FC236}">
                <a16:creationId xmlns:a16="http://schemas.microsoft.com/office/drawing/2014/main" id="{83829D1B-16A7-9C0F-8071-E4E768874C6F}"/>
              </a:ext>
            </a:extLst>
          </p:cNvPr>
          <p:cNvGrpSpPr/>
          <p:nvPr/>
        </p:nvGrpSpPr>
        <p:grpSpPr>
          <a:xfrm>
            <a:off x="5487562" y="3994985"/>
            <a:ext cx="3638328" cy="2492990"/>
            <a:chOff x="7814122" y="4609939"/>
            <a:chExt cx="3638328" cy="2492990"/>
          </a:xfrm>
        </p:grpSpPr>
        <p:sp>
          <p:nvSpPr>
            <p:cNvPr id="19" name="TextBox 18">
              <a:extLst>
                <a:ext uri="{FF2B5EF4-FFF2-40B4-BE49-F238E27FC236}">
                  <a16:creationId xmlns:a16="http://schemas.microsoft.com/office/drawing/2014/main" id="{C17B3CC3-4E78-AF6A-6390-853478B540AA}"/>
                </a:ext>
              </a:extLst>
            </p:cNvPr>
            <p:cNvSpPr txBox="1"/>
            <p:nvPr/>
          </p:nvSpPr>
          <p:spPr>
            <a:xfrm>
              <a:off x="7814122" y="4609939"/>
              <a:ext cx="1424517" cy="830997"/>
            </a:xfrm>
            <a:prstGeom prst="rect">
              <a:avLst/>
            </a:prstGeom>
            <a:noFill/>
          </p:spPr>
          <p:txBody>
            <a:bodyPr wrap="square" rtlCol="0">
              <a:spAutoFit/>
            </a:bodyPr>
            <a:lstStyle/>
            <a:p>
              <a:r>
                <a:rPr lang="en-US" sz="1200" dirty="0">
                  <a:solidFill>
                    <a:srgbClr val="47C7F2"/>
                  </a:solidFill>
                  <a:latin typeface="Calibri" panose="020F0502020204030204" pitchFamily="34" charset="0"/>
                  <a:ea typeface="Calibri" panose="020F0502020204030204" pitchFamily="34" charset="0"/>
                  <a:cs typeface="Calibri" panose="020F0502020204030204" pitchFamily="34" charset="0"/>
                </a:rPr>
                <a:t>NORTH AMERICA </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America </a:t>
              </a:r>
            </a:p>
            <a:p>
              <a:r>
                <a:rPr lang="en-US" sz="1200" dirty="0" err="1">
                  <a:solidFill>
                    <a:schemeClr val="bg1"/>
                  </a:solidFill>
                  <a:latin typeface="Calibri" panose="020F0502020204030204" pitchFamily="34" charset="0"/>
                  <a:ea typeface="Calibri" panose="020F0502020204030204" pitchFamily="34" charset="0"/>
                  <a:cs typeface="Calibri" panose="020F0502020204030204" pitchFamily="34" charset="0"/>
                </a:rPr>
                <a:t>Tuscon</a:t>
              </a: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Panama </a:t>
              </a:r>
            </a:p>
          </p:txBody>
        </p:sp>
        <p:sp>
          <p:nvSpPr>
            <p:cNvPr id="20" name="TextBox 19">
              <a:extLst>
                <a:ext uri="{FF2B5EF4-FFF2-40B4-BE49-F238E27FC236}">
                  <a16:creationId xmlns:a16="http://schemas.microsoft.com/office/drawing/2014/main" id="{98DE98C1-0122-9D7D-FB93-F9C38094F1C6}"/>
                </a:ext>
              </a:extLst>
            </p:cNvPr>
            <p:cNvSpPr txBox="1"/>
            <p:nvPr/>
          </p:nvSpPr>
          <p:spPr>
            <a:xfrm>
              <a:off x="7814122" y="5332130"/>
              <a:ext cx="1424517" cy="830997"/>
            </a:xfrm>
            <a:prstGeom prst="rect">
              <a:avLst/>
            </a:prstGeom>
            <a:noFill/>
          </p:spPr>
          <p:txBody>
            <a:bodyPr wrap="square" rtlCol="0">
              <a:spAutoFit/>
            </a:bodyPr>
            <a:lstStyle/>
            <a:p>
              <a:r>
                <a:rPr lang="en-US" sz="1200" dirty="0">
                  <a:solidFill>
                    <a:srgbClr val="47C7F2"/>
                  </a:solidFill>
                  <a:latin typeface="Calibri" panose="020F0502020204030204" pitchFamily="34" charset="0"/>
                  <a:ea typeface="Calibri" panose="020F0502020204030204" pitchFamily="34" charset="0"/>
                  <a:cs typeface="Calibri" panose="020F0502020204030204" pitchFamily="34" charset="0"/>
                </a:rPr>
                <a:t>SOUTH AMERICA </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Bolivia </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Paraguay </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Uruguay </a:t>
              </a:r>
            </a:p>
          </p:txBody>
        </p:sp>
        <p:sp>
          <p:nvSpPr>
            <p:cNvPr id="21" name="TextBox 20">
              <a:extLst>
                <a:ext uri="{FF2B5EF4-FFF2-40B4-BE49-F238E27FC236}">
                  <a16:creationId xmlns:a16="http://schemas.microsoft.com/office/drawing/2014/main" id="{2671E765-2198-2C63-56A1-86D37E861850}"/>
                </a:ext>
              </a:extLst>
            </p:cNvPr>
            <p:cNvSpPr txBox="1"/>
            <p:nvPr/>
          </p:nvSpPr>
          <p:spPr>
            <a:xfrm>
              <a:off x="9363790" y="4609939"/>
              <a:ext cx="981755" cy="646331"/>
            </a:xfrm>
            <a:prstGeom prst="rect">
              <a:avLst/>
            </a:prstGeom>
            <a:noFill/>
          </p:spPr>
          <p:txBody>
            <a:bodyPr wrap="square" rtlCol="0">
              <a:spAutoFit/>
            </a:bodyPr>
            <a:lstStyle/>
            <a:p>
              <a:r>
                <a:rPr lang="en-US" sz="1200" dirty="0">
                  <a:solidFill>
                    <a:srgbClr val="47C7F2"/>
                  </a:solidFill>
                  <a:latin typeface="Calibri" panose="020F0502020204030204" pitchFamily="34" charset="0"/>
                  <a:ea typeface="Calibri" panose="020F0502020204030204" pitchFamily="34" charset="0"/>
                  <a:cs typeface="Calibri" panose="020F0502020204030204" pitchFamily="34" charset="0"/>
                </a:rPr>
                <a:t>EUROPE</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Netherlands</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Germany </a:t>
              </a:r>
            </a:p>
          </p:txBody>
        </p:sp>
        <p:sp>
          <p:nvSpPr>
            <p:cNvPr id="23" name="TextBox 22">
              <a:extLst>
                <a:ext uri="{FF2B5EF4-FFF2-40B4-BE49-F238E27FC236}">
                  <a16:creationId xmlns:a16="http://schemas.microsoft.com/office/drawing/2014/main" id="{F06A32BA-3FDE-3D0C-8CCC-D1A7CD6101DA}"/>
                </a:ext>
              </a:extLst>
            </p:cNvPr>
            <p:cNvSpPr txBox="1"/>
            <p:nvPr/>
          </p:nvSpPr>
          <p:spPr>
            <a:xfrm>
              <a:off x="9363791" y="5332130"/>
              <a:ext cx="981754" cy="1569660"/>
            </a:xfrm>
            <a:prstGeom prst="rect">
              <a:avLst/>
            </a:prstGeom>
            <a:noFill/>
          </p:spPr>
          <p:txBody>
            <a:bodyPr wrap="square" rtlCol="0">
              <a:spAutoFit/>
            </a:bodyPr>
            <a:lstStyle/>
            <a:p>
              <a:r>
                <a:rPr lang="en-US" sz="1200" dirty="0">
                  <a:solidFill>
                    <a:srgbClr val="47C7F2"/>
                  </a:solidFill>
                  <a:latin typeface="Calibri" panose="020F0502020204030204" pitchFamily="34" charset="0"/>
                  <a:ea typeface="Calibri" panose="020F0502020204030204" pitchFamily="34" charset="0"/>
                  <a:cs typeface="Calibri" panose="020F0502020204030204" pitchFamily="34" charset="0"/>
                </a:rPr>
                <a:t>AFRICA</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Morocco</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Mauritania</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Nigeria</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Uganda</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Kenya </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Tanzania</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Mauritius </a:t>
              </a:r>
            </a:p>
          </p:txBody>
        </p:sp>
        <p:sp>
          <p:nvSpPr>
            <p:cNvPr id="24" name="TextBox 23">
              <a:extLst>
                <a:ext uri="{FF2B5EF4-FFF2-40B4-BE49-F238E27FC236}">
                  <a16:creationId xmlns:a16="http://schemas.microsoft.com/office/drawing/2014/main" id="{AE22AFEA-A7AF-4186-C13C-1D739CEAE722}"/>
                </a:ext>
              </a:extLst>
            </p:cNvPr>
            <p:cNvSpPr txBox="1"/>
            <p:nvPr/>
          </p:nvSpPr>
          <p:spPr>
            <a:xfrm>
              <a:off x="10470696" y="4609939"/>
              <a:ext cx="981754" cy="2492990"/>
            </a:xfrm>
            <a:prstGeom prst="rect">
              <a:avLst/>
            </a:prstGeom>
            <a:noFill/>
          </p:spPr>
          <p:txBody>
            <a:bodyPr wrap="square" rtlCol="0">
              <a:spAutoFit/>
            </a:bodyPr>
            <a:lstStyle/>
            <a:p>
              <a:r>
                <a:rPr lang="en-US" sz="1200" dirty="0">
                  <a:solidFill>
                    <a:srgbClr val="47C7F2"/>
                  </a:solidFill>
                  <a:latin typeface="Calibri" panose="020F0502020204030204" pitchFamily="34" charset="0"/>
                  <a:ea typeface="Calibri" panose="020F0502020204030204" pitchFamily="34" charset="0"/>
                  <a:cs typeface="Calibri" panose="020F0502020204030204" pitchFamily="34" charset="0"/>
                </a:rPr>
                <a:t>ASIA</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Turkey</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Lebanon</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Jordan</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Saudi Arabia</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Afghanistan</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Nepal </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Bangladesh</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Sri Lanka</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Cambodia </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Vietnam</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Philippines</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Japan </a:t>
              </a:r>
            </a:p>
          </p:txBody>
        </p:sp>
      </p:grpSp>
      <p:sp>
        <p:nvSpPr>
          <p:cNvPr id="26" name="TextBox 25">
            <a:extLst>
              <a:ext uri="{FF2B5EF4-FFF2-40B4-BE49-F238E27FC236}">
                <a16:creationId xmlns:a16="http://schemas.microsoft.com/office/drawing/2014/main" id="{B2FF24C2-8181-597F-684E-305B04D1C065}"/>
              </a:ext>
            </a:extLst>
          </p:cNvPr>
          <p:cNvSpPr txBox="1"/>
          <p:nvPr/>
        </p:nvSpPr>
        <p:spPr>
          <a:xfrm>
            <a:off x="9530907" y="146522"/>
            <a:ext cx="2391425" cy="830997"/>
          </a:xfrm>
          <a:prstGeom prst="rect">
            <a:avLst/>
          </a:prstGeom>
          <a:noFill/>
        </p:spPr>
        <p:txBody>
          <a:bodyPr wrap="none" rtlCol="0">
            <a:spAutoFit/>
          </a:bodyPr>
          <a:lstStyle/>
          <a:p>
            <a:pPr algn="r"/>
            <a:r>
              <a:rPr lang="en-US" sz="2400" dirty="0">
                <a:solidFill>
                  <a:srgbClr val="109BC7"/>
                </a:solidFill>
                <a:latin typeface="Calibri" panose="020F0502020204030204" pitchFamily="34" charset="0"/>
                <a:ea typeface="Calibri" panose="020F0502020204030204" pitchFamily="34" charset="0"/>
                <a:cs typeface="Calibri" panose="020F0502020204030204" pitchFamily="34" charset="0"/>
              </a:rPr>
              <a:t>The World</a:t>
            </a:r>
          </a:p>
          <a:p>
            <a:pPr algn="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Within Our Reach</a:t>
            </a:r>
          </a:p>
        </p:txBody>
      </p:sp>
      <p:sp>
        <p:nvSpPr>
          <p:cNvPr id="29" name="TextBox 28">
            <a:extLst>
              <a:ext uri="{FF2B5EF4-FFF2-40B4-BE49-F238E27FC236}">
                <a16:creationId xmlns:a16="http://schemas.microsoft.com/office/drawing/2014/main" id="{9566C321-F6C3-2BB4-0DF0-846C93A27D67}"/>
              </a:ext>
            </a:extLst>
          </p:cNvPr>
          <p:cNvSpPr txBox="1"/>
          <p:nvPr/>
        </p:nvSpPr>
        <p:spPr>
          <a:xfrm>
            <a:off x="2526749" y="1028096"/>
            <a:ext cx="992994" cy="384721"/>
          </a:xfrm>
          <a:prstGeom prst="rect">
            <a:avLst/>
          </a:prstGeom>
          <a:noFill/>
        </p:spPr>
        <p:txBody>
          <a:bodyPr wrap="square" rtlCol="0">
            <a:spAutoFit/>
          </a:bodyPr>
          <a:lstStyle/>
          <a:p>
            <a:r>
              <a:rPr lang="en-US" sz="950" dirty="0">
                <a:solidFill>
                  <a:schemeClr val="bg1"/>
                </a:solidFill>
                <a:latin typeface="Ubuntu Light" panose="020B0304030602030204" pitchFamily="34" charset="0"/>
              </a:rPr>
              <a:t>Exclusive</a:t>
            </a:r>
          </a:p>
          <a:p>
            <a:r>
              <a:rPr lang="en-US" sz="950" dirty="0">
                <a:solidFill>
                  <a:schemeClr val="bg1"/>
                </a:solidFill>
                <a:latin typeface="Ubuntu Light" panose="020B0304030602030204" pitchFamily="34" charset="0"/>
              </a:rPr>
              <a:t>Brand Store</a:t>
            </a:r>
          </a:p>
        </p:txBody>
      </p:sp>
      <p:sp>
        <p:nvSpPr>
          <p:cNvPr id="30" name="TextBox 29">
            <a:extLst>
              <a:ext uri="{FF2B5EF4-FFF2-40B4-BE49-F238E27FC236}">
                <a16:creationId xmlns:a16="http://schemas.microsoft.com/office/drawing/2014/main" id="{2A881B6F-02E4-1E7E-2079-75B73121C9A4}"/>
              </a:ext>
            </a:extLst>
          </p:cNvPr>
          <p:cNvSpPr txBox="1"/>
          <p:nvPr/>
        </p:nvSpPr>
        <p:spPr>
          <a:xfrm>
            <a:off x="3684075" y="2165837"/>
            <a:ext cx="992994" cy="384721"/>
          </a:xfrm>
          <a:prstGeom prst="rect">
            <a:avLst/>
          </a:prstGeom>
          <a:noFill/>
        </p:spPr>
        <p:txBody>
          <a:bodyPr wrap="square" rtlCol="0">
            <a:spAutoFit/>
          </a:bodyPr>
          <a:lstStyle/>
          <a:p>
            <a:r>
              <a:rPr lang="en-US" sz="950" dirty="0">
                <a:solidFill>
                  <a:schemeClr val="bg1"/>
                </a:solidFill>
                <a:latin typeface="Ubuntu Light" panose="020B0304030602030204" pitchFamily="34" charset="0"/>
              </a:rPr>
              <a:t>Trade</a:t>
            </a:r>
          </a:p>
          <a:p>
            <a:r>
              <a:rPr lang="en-US" sz="950" dirty="0">
                <a:solidFill>
                  <a:schemeClr val="bg1"/>
                </a:solidFill>
                <a:latin typeface="Ubuntu Light" panose="020B0304030602030204" pitchFamily="34" charset="0"/>
              </a:rPr>
              <a:t>Partners</a:t>
            </a:r>
          </a:p>
        </p:txBody>
      </p:sp>
      <p:sp>
        <p:nvSpPr>
          <p:cNvPr id="33" name="TextBox 32">
            <a:extLst>
              <a:ext uri="{FF2B5EF4-FFF2-40B4-BE49-F238E27FC236}">
                <a16:creationId xmlns:a16="http://schemas.microsoft.com/office/drawing/2014/main" id="{2A7D810F-08A7-78C8-99FA-321EDFF00619}"/>
              </a:ext>
            </a:extLst>
          </p:cNvPr>
          <p:cNvSpPr txBox="1"/>
          <p:nvPr/>
        </p:nvSpPr>
        <p:spPr>
          <a:xfrm>
            <a:off x="3674773" y="3261157"/>
            <a:ext cx="992994" cy="384721"/>
          </a:xfrm>
          <a:prstGeom prst="rect">
            <a:avLst/>
          </a:prstGeom>
          <a:noFill/>
        </p:spPr>
        <p:txBody>
          <a:bodyPr wrap="square" rtlCol="0">
            <a:spAutoFit/>
          </a:bodyPr>
          <a:lstStyle/>
          <a:p>
            <a:r>
              <a:rPr lang="en-US" sz="950" dirty="0">
                <a:solidFill>
                  <a:schemeClr val="bg1"/>
                </a:solidFill>
                <a:latin typeface="Ubuntu Light" panose="020B0304030602030204" pitchFamily="34" charset="0"/>
              </a:rPr>
              <a:t>Service </a:t>
            </a:r>
            <a:r>
              <a:rPr lang="en-US" sz="950" dirty="0" err="1">
                <a:solidFill>
                  <a:schemeClr val="bg1"/>
                </a:solidFill>
                <a:latin typeface="Ubuntu Light" panose="020B0304030602030204" pitchFamily="34" charset="0"/>
              </a:rPr>
              <a:t>Centres</a:t>
            </a:r>
            <a:endParaRPr lang="en-US" sz="950" dirty="0">
              <a:solidFill>
                <a:schemeClr val="bg1"/>
              </a:solidFill>
              <a:latin typeface="Ubuntu Light" panose="020B0304030602030204" pitchFamily="34" charset="0"/>
            </a:endParaRPr>
          </a:p>
        </p:txBody>
      </p:sp>
      <p:sp>
        <p:nvSpPr>
          <p:cNvPr id="34" name="TextBox 33">
            <a:extLst>
              <a:ext uri="{FF2B5EF4-FFF2-40B4-BE49-F238E27FC236}">
                <a16:creationId xmlns:a16="http://schemas.microsoft.com/office/drawing/2014/main" id="{F939F823-9C34-D169-0F63-255A72E810CA}"/>
              </a:ext>
            </a:extLst>
          </p:cNvPr>
          <p:cNvSpPr txBox="1"/>
          <p:nvPr/>
        </p:nvSpPr>
        <p:spPr>
          <a:xfrm>
            <a:off x="3496093" y="4473939"/>
            <a:ext cx="992994" cy="384721"/>
          </a:xfrm>
          <a:prstGeom prst="rect">
            <a:avLst/>
          </a:prstGeom>
          <a:noFill/>
        </p:spPr>
        <p:txBody>
          <a:bodyPr wrap="square" rtlCol="0">
            <a:spAutoFit/>
          </a:bodyPr>
          <a:lstStyle/>
          <a:p>
            <a:r>
              <a:rPr lang="en-US" sz="950" dirty="0">
                <a:solidFill>
                  <a:schemeClr val="bg1"/>
                </a:solidFill>
                <a:latin typeface="Ubuntu Light" panose="020B0304030602030204" pitchFamily="34" charset="0"/>
              </a:rPr>
              <a:t>Corporate </a:t>
            </a:r>
          </a:p>
          <a:p>
            <a:r>
              <a:rPr lang="en-US" sz="950" dirty="0">
                <a:solidFill>
                  <a:schemeClr val="bg1"/>
                </a:solidFill>
                <a:latin typeface="Ubuntu Light" panose="020B0304030602030204" pitchFamily="34" charset="0"/>
              </a:rPr>
              <a:t>Clients</a:t>
            </a:r>
          </a:p>
        </p:txBody>
      </p:sp>
      <p:sp>
        <p:nvSpPr>
          <p:cNvPr id="35" name="TextBox 34">
            <a:extLst>
              <a:ext uri="{FF2B5EF4-FFF2-40B4-BE49-F238E27FC236}">
                <a16:creationId xmlns:a16="http://schemas.microsoft.com/office/drawing/2014/main" id="{301C5564-2191-33AD-170D-2F1CDB1C374E}"/>
              </a:ext>
            </a:extLst>
          </p:cNvPr>
          <p:cNvSpPr txBox="1"/>
          <p:nvPr/>
        </p:nvSpPr>
        <p:spPr>
          <a:xfrm>
            <a:off x="2875236" y="5591377"/>
            <a:ext cx="992994" cy="238527"/>
          </a:xfrm>
          <a:prstGeom prst="rect">
            <a:avLst/>
          </a:prstGeom>
          <a:noFill/>
        </p:spPr>
        <p:txBody>
          <a:bodyPr wrap="square" rtlCol="0">
            <a:spAutoFit/>
          </a:bodyPr>
          <a:lstStyle/>
          <a:p>
            <a:r>
              <a:rPr lang="en-US" sz="950" dirty="0">
                <a:solidFill>
                  <a:schemeClr val="bg1"/>
                </a:solidFill>
                <a:latin typeface="Ubuntu Light" panose="020B0304030602030204" pitchFamily="34" charset="0"/>
              </a:rPr>
              <a:t>Products</a:t>
            </a:r>
          </a:p>
        </p:txBody>
      </p:sp>
      <p:sp>
        <p:nvSpPr>
          <p:cNvPr id="36" name="TextBox 35">
            <a:extLst>
              <a:ext uri="{FF2B5EF4-FFF2-40B4-BE49-F238E27FC236}">
                <a16:creationId xmlns:a16="http://schemas.microsoft.com/office/drawing/2014/main" id="{DF09B77F-8C1E-05BB-D10B-7C973E1F820E}"/>
              </a:ext>
            </a:extLst>
          </p:cNvPr>
          <p:cNvSpPr txBox="1"/>
          <p:nvPr/>
        </p:nvSpPr>
        <p:spPr>
          <a:xfrm>
            <a:off x="1629844" y="6239364"/>
            <a:ext cx="1464710" cy="384721"/>
          </a:xfrm>
          <a:prstGeom prst="rect">
            <a:avLst/>
          </a:prstGeom>
          <a:noFill/>
        </p:spPr>
        <p:txBody>
          <a:bodyPr wrap="square" rtlCol="0">
            <a:spAutoFit/>
          </a:bodyPr>
          <a:lstStyle/>
          <a:p>
            <a:r>
              <a:rPr lang="en-US" sz="950" dirty="0">
                <a:solidFill>
                  <a:schemeClr val="bg1"/>
                </a:solidFill>
                <a:latin typeface="Ubuntu Light" panose="020B0304030602030204" pitchFamily="34" charset="0"/>
              </a:rPr>
              <a:t>Countries</a:t>
            </a:r>
          </a:p>
          <a:p>
            <a:r>
              <a:rPr lang="en-US" sz="950" dirty="0">
                <a:solidFill>
                  <a:schemeClr val="bg1"/>
                </a:solidFill>
                <a:latin typeface="Ubuntu Light" panose="020B0304030602030204" pitchFamily="34" charset="0"/>
              </a:rPr>
              <a:t>Reached &amp; Growing…</a:t>
            </a:r>
          </a:p>
        </p:txBody>
      </p:sp>
      <p:sp>
        <p:nvSpPr>
          <p:cNvPr id="37" name="TextBox 36">
            <a:extLst>
              <a:ext uri="{FF2B5EF4-FFF2-40B4-BE49-F238E27FC236}">
                <a16:creationId xmlns:a16="http://schemas.microsoft.com/office/drawing/2014/main" id="{3229F1B5-ABD7-BE42-60EB-22390517C183}"/>
              </a:ext>
            </a:extLst>
          </p:cNvPr>
          <p:cNvSpPr txBox="1"/>
          <p:nvPr/>
        </p:nvSpPr>
        <p:spPr>
          <a:xfrm>
            <a:off x="1021535" y="205273"/>
            <a:ext cx="992994" cy="384721"/>
          </a:xfrm>
          <a:prstGeom prst="rect">
            <a:avLst/>
          </a:prstGeom>
          <a:noFill/>
        </p:spPr>
        <p:txBody>
          <a:bodyPr wrap="square" rtlCol="0">
            <a:spAutoFit/>
          </a:bodyPr>
          <a:lstStyle/>
          <a:p>
            <a:r>
              <a:rPr lang="en-US" sz="950" dirty="0">
                <a:solidFill>
                  <a:schemeClr val="bg1"/>
                </a:solidFill>
                <a:latin typeface="Ubuntu Light" panose="020B0304030602030204" pitchFamily="34" charset="0"/>
              </a:rPr>
              <a:t>Branches </a:t>
            </a:r>
          </a:p>
          <a:p>
            <a:r>
              <a:rPr lang="en-US" sz="950" dirty="0">
                <a:solidFill>
                  <a:schemeClr val="bg1"/>
                </a:solidFill>
                <a:latin typeface="Ubuntu Light" panose="020B0304030602030204" pitchFamily="34" charset="0"/>
              </a:rPr>
              <a:t>Across India</a:t>
            </a:r>
          </a:p>
        </p:txBody>
      </p:sp>
      <p:sp>
        <p:nvSpPr>
          <p:cNvPr id="38" name="TextBox 37">
            <a:extLst>
              <a:ext uri="{FF2B5EF4-FFF2-40B4-BE49-F238E27FC236}">
                <a16:creationId xmlns:a16="http://schemas.microsoft.com/office/drawing/2014/main" id="{BF28D2F5-F892-76AB-0848-1F2298E2B1AC}"/>
              </a:ext>
            </a:extLst>
          </p:cNvPr>
          <p:cNvSpPr txBox="1"/>
          <p:nvPr/>
        </p:nvSpPr>
        <p:spPr>
          <a:xfrm>
            <a:off x="86729" y="139050"/>
            <a:ext cx="992994" cy="492443"/>
          </a:xfrm>
          <a:prstGeom prst="rect">
            <a:avLst/>
          </a:prstGeom>
          <a:noFill/>
        </p:spPr>
        <p:txBody>
          <a:bodyPr wrap="square" lIns="91440" tIns="45720" rIns="91440" bIns="45720" rtlCol="0" anchor="t">
            <a:spAutoFit/>
          </a:bodyPr>
          <a:lstStyle/>
          <a:p>
            <a:pPr algn="r"/>
            <a:r>
              <a:rPr lang="en-US" sz="2600" dirty="0">
                <a:solidFill>
                  <a:schemeClr val="bg1"/>
                </a:solidFill>
                <a:latin typeface="Ubuntu Light"/>
              </a:rPr>
              <a:t>10</a:t>
            </a:r>
            <a:endParaRPr lang="en-US" sz="2600" dirty="0">
              <a:solidFill>
                <a:schemeClr val="bg1"/>
              </a:solidFill>
              <a:latin typeface="Ubuntu Light" panose="020B0304030602030204" pitchFamily="34" charset="0"/>
            </a:endParaRPr>
          </a:p>
        </p:txBody>
      </p:sp>
      <p:cxnSp>
        <p:nvCxnSpPr>
          <p:cNvPr id="40" name="Straight Connector 39">
            <a:extLst>
              <a:ext uri="{FF2B5EF4-FFF2-40B4-BE49-F238E27FC236}">
                <a16:creationId xmlns:a16="http://schemas.microsoft.com/office/drawing/2014/main" id="{D82E4838-E689-0208-92F8-5177F750240B}"/>
              </a:ext>
            </a:extLst>
          </p:cNvPr>
          <p:cNvCxnSpPr>
            <a:cxnSpLocks/>
          </p:cNvCxnSpPr>
          <p:nvPr/>
        </p:nvCxnSpPr>
        <p:spPr>
          <a:xfrm>
            <a:off x="1046092" y="276840"/>
            <a:ext cx="0" cy="264253"/>
          </a:xfrm>
          <a:prstGeom prst="line">
            <a:avLst/>
          </a:prstGeom>
          <a:ln w="9525">
            <a:solidFill>
              <a:srgbClr val="47C7F2"/>
            </a:solidFill>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334671BE-97C0-AC15-062A-F365CE173B83}"/>
              </a:ext>
            </a:extLst>
          </p:cNvPr>
          <p:cNvSpPr txBox="1"/>
          <p:nvPr/>
        </p:nvSpPr>
        <p:spPr>
          <a:xfrm>
            <a:off x="1568395" y="968783"/>
            <a:ext cx="992994" cy="492443"/>
          </a:xfrm>
          <a:prstGeom prst="rect">
            <a:avLst/>
          </a:prstGeom>
          <a:noFill/>
        </p:spPr>
        <p:txBody>
          <a:bodyPr wrap="square" rtlCol="0">
            <a:spAutoFit/>
          </a:bodyPr>
          <a:lstStyle/>
          <a:p>
            <a:pPr algn="r"/>
            <a:r>
              <a:rPr lang="en-US" sz="2600" dirty="0">
                <a:solidFill>
                  <a:schemeClr val="bg1"/>
                </a:solidFill>
                <a:latin typeface="Ubuntu Light" panose="020B0304030602030204" pitchFamily="34" charset="0"/>
              </a:rPr>
              <a:t>45+</a:t>
            </a:r>
          </a:p>
        </p:txBody>
      </p:sp>
      <p:cxnSp>
        <p:nvCxnSpPr>
          <p:cNvPr id="43" name="Straight Connector 42">
            <a:extLst>
              <a:ext uri="{FF2B5EF4-FFF2-40B4-BE49-F238E27FC236}">
                <a16:creationId xmlns:a16="http://schemas.microsoft.com/office/drawing/2014/main" id="{64129477-21E9-670F-BDBE-08D173275119}"/>
              </a:ext>
            </a:extLst>
          </p:cNvPr>
          <p:cNvCxnSpPr>
            <a:cxnSpLocks/>
          </p:cNvCxnSpPr>
          <p:nvPr/>
        </p:nvCxnSpPr>
        <p:spPr>
          <a:xfrm>
            <a:off x="2536225" y="1106573"/>
            <a:ext cx="0" cy="264253"/>
          </a:xfrm>
          <a:prstGeom prst="line">
            <a:avLst/>
          </a:prstGeom>
          <a:ln w="9525">
            <a:solidFill>
              <a:srgbClr val="47C7F2"/>
            </a:solidFill>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9203FED2-7E70-81FD-ECF7-6E1F111C27F9}"/>
              </a:ext>
            </a:extLst>
          </p:cNvPr>
          <p:cNvSpPr txBox="1"/>
          <p:nvPr/>
        </p:nvSpPr>
        <p:spPr>
          <a:xfrm>
            <a:off x="2545085" y="2077916"/>
            <a:ext cx="1164391" cy="492443"/>
          </a:xfrm>
          <a:prstGeom prst="rect">
            <a:avLst/>
          </a:prstGeom>
          <a:noFill/>
        </p:spPr>
        <p:txBody>
          <a:bodyPr wrap="square" rtlCol="0">
            <a:spAutoFit/>
          </a:bodyPr>
          <a:lstStyle/>
          <a:p>
            <a:pPr algn="r"/>
            <a:r>
              <a:rPr lang="en-US" sz="2600" dirty="0">
                <a:solidFill>
                  <a:schemeClr val="bg1"/>
                </a:solidFill>
                <a:latin typeface="Ubuntu Light" panose="020B0304030602030204" pitchFamily="34" charset="0"/>
              </a:rPr>
              <a:t>3100+</a:t>
            </a:r>
          </a:p>
        </p:txBody>
      </p:sp>
      <p:cxnSp>
        <p:nvCxnSpPr>
          <p:cNvPr id="46" name="Straight Connector 45">
            <a:extLst>
              <a:ext uri="{FF2B5EF4-FFF2-40B4-BE49-F238E27FC236}">
                <a16:creationId xmlns:a16="http://schemas.microsoft.com/office/drawing/2014/main" id="{44B7D73D-F898-B7D0-4915-203F935F05A9}"/>
              </a:ext>
            </a:extLst>
          </p:cNvPr>
          <p:cNvCxnSpPr>
            <a:cxnSpLocks/>
          </p:cNvCxnSpPr>
          <p:nvPr/>
        </p:nvCxnSpPr>
        <p:spPr>
          <a:xfrm>
            <a:off x="3684312" y="2215706"/>
            <a:ext cx="0" cy="264253"/>
          </a:xfrm>
          <a:prstGeom prst="line">
            <a:avLst/>
          </a:prstGeom>
          <a:ln w="9525">
            <a:solidFill>
              <a:srgbClr val="47C7F2"/>
            </a:solidFill>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C4E9FDC5-7052-C095-C7EF-7FFDE6C3403B}"/>
              </a:ext>
            </a:extLst>
          </p:cNvPr>
          <p:cNvSpPr txBox="1"/>
          <p:nvPr/>
        </p:nvSpPr>
        <p:spPr>
          <a:xfrm>
            <a:off x="2691560" y="3187050"/>
            <a:ext cx="992994" cy="492443"/>
          </a:xfrm>
          <a:prstGeom prst="rect">
            <a:avLst/>
          </a:prstGeom>
          <a:noFill/>
        </p:spPr>
        <p:txBody>
          <a:bodyPr wrap="square" rtlCol="0">
            <a:spAutoFit/>
          </a:bodyPr>
          <a:lstStyle/>
          <a:p>
            <a:pPr algn="r"/>
            <a:r>
              <a:rPr lang="en-US" sz="2600" dirty="0">
                <a:solidFill>
                  <a:schemeClr val="bg1"/>
                </a:solidFill>
                <a:latin typeface="Ubuntu Light" panose="020B0304030602030204" pitchFamily="34" charset="0"/>
              </a:rPr>
              <a:t>500+</a:t>
            </a:r>
          </a:p>
        </p:txBody>
      </p:sp>
      <p:cxnSp>
        <p:nvCxnSpPr>
          <p:cNvPr id="48" name="Straight Connector 47">
            <a:extLst>
              <a:ext uri="{FF2B5EF4-FFF2-40B4-BE49-F238E27FC236}">
                <a16:creationId xmlns:a16="http://schemas.microsoft.com/office/drawing/2014/main" id="{0249E9D1-2C88-E991-32F8-863CE1B6CB31}"/>
              </a:ext>
            </a:extLst>
          </p:cNvPr>
          <p:cNvCxnSpPr>
            <a:cxnSpLocks/>
          </p:cNvCxnSpPr>
          <p:nvPr/>
        </p:nvCxnSpPr>
        <p:spPr>
          <a:xfrm>
            <a:off x="3659390" y="3324840"/>
            <a:ext cx="0" cy="264253"/>
          </a:xfrm>
          <a:prstGeom prst="line">
            <a:avLst/>
          </a:prstGeom>
          <a:ln w="9525">
            <a:solidFill>
              <a:srgbClr val="47C7F2"/>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FCEE0249-3775-84A7-8BD8-1F1F10B9D9B9}"/>
              </a:ext>
            </a:extLst>
          </p:cNvPr>
          <p:cNvSpPr txBox="1"/>
          <p:nvPr/>
        </p:nvSpPr>
        <p:spPr>
          <a:xfrm>
            <a:off x="2517153" y="4406250"/>
            <a:ext cx="992994" cy="492443"/>
          </a:xfrm>
          <a:prstGeom prst="rect">
            <a:avLst/>
          </a:prstGeom>
          <a:noFill/>
        </p:spPr>
        <p:txBody>
          <a:bodyPr wrap="square" rtlCol="0">
            <a:spAutoFit/>
          </a:bodyPr>
          <a:lstStyle/>
          <a:p>
            <a:pPr algn="r"/>
            <a:r>
              <a:rPr lang="en-US" sz="2600" dirty="0">
                <a:solidFill>
                  <a:schemeClr val="bg1"/>
                </a:solidFill>
                <a:latin typeface="Ubuntu Light" panose="020B0304030602030204" pitchFamily="34" charset="0"/>
              </a:rPr>
              <a:t>100+</a:t>
            </a:r>
          </a:p>
        </p:txBody>
      </p:sp>
      <p:cxnSp>
        <p:nvCxnSpPr>
          <p:cNvPr id="50" name="Straight Connector 49">
            <a:extLst>
              <a:ext uri="{FF2B5EF4-FFF2-40B4-BE49-F238E27FC236}">
                <a16:creationId xmlns:a16="http://schemas.microsoft.com/office/drawing/2014/main" id="{8587B927-4747-F431-FA59-3F3AAA92BAC0}"/>
              </a:ext>
            </a:extLst>
          </p:cNvPr>
          <p:cNvCxnSpPr>
            <a:cxnSpLocks/>
          </p:cNvCxnSpPr>
          <p:nvPr/>
        </p:nvCxnSpPr>
        <p:spPr>
          <a:xfrm>
            <a:off x="3484983" y="4544040"/>
            <a:ext cx="0" cy="264253"/>
          </a:xfrm>
          <a:prstGeom prst="line">
            <a:avLst/>
          </a:prstGeom>
          <a:ln w="9525">
            <a:solidFill>
              <a:srgbClr val="47C7F2"/>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4031DA51-C846-E3AE-914D-749702CD0C0A}"/>
              </a:ext>
            </a:extLst>
          </p:cNvPr>
          <p:cNvSpPr txBox="1"/>
          <p:nvPr/>
        </p:nvSpPr>
        <p:spPr>
          <a:xfrm>
            <a:off x="1880210" y="5430717"/>
            <a:ext cx="992994" cy="492443"/>
          </a:xfrm>
          <a:prstGeom prst="rect">
            <a:avLst/>
          </a:prstGeom>
          <a:noFill/>
        </p:spPr>
        <p:txBody>
          <a:bodyPr wrap="square" rtlCol="0">
            <a:spAutoFit/>
          </a:bodyPr>
          <a:lstStyle/>
          <a:p>
            <a:pPr algn="r"/>
            <a:r>
              <a:rPr lang="en-US" sz="2600" dirty="0">
                <a:solidFill>
                  <a:schemeClr val="bg1"/>
                </a:solidFill>
                <a:latin typeface="Ubuntu Light" panose="020B0304030602030204" pitchFamily="34" charset="0"/>
              </a:rPr>
              <a:t>140+</a:t>
            </a:r>
          </a:p>
        </p:txBody>
      </p:sp>
      <p:cxnSp>
        <p:nvCxnSpPr>
          <p:cNvPr id="53" name="Straight Connector 52">
            <a:extLst>
              <a:ext uri="{FF2B5EF4-FFF2-40B4-BE49-F238E27FC236}">
                <a16:creationId xmlns:a16="http://schemas.microsoft.com/office/drawing/2014/main" id="{9ED7EC9D-3C7C-9B75-837B-A4B7464C0916}"/>
              </a:ext>
            </a:extLst>
          </p:cNvPr>
          <p:cNvCxnSpPr>
            <a:cxnSpLocks/>
          </p:cNvCxnSpPr>
          <p:nvPr/>
        </p:nvCxnSpPr>
        <p:spPr>
          <a:xfrm>
            <a:off x="2848044" y="5568507"/>
            <a:ext cx="0" cy="264253"/>
          </a:xfrm>
          <a:prstGeom prst="line">
            <a:avLst/>
          </a:prstGeom>
          <a:ln w="9525">
            <a:solidFill>
              <a:srgbClr val="47C7F2"/>
            </a:solidFill>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246EC089-2968-DF15-837D-BD2809B8853E}"/>
              </a:ext>
            </a:extLst>
          </p:cNvPr>
          <p:cNvSpPr txBox="1"/>
          <p:nvPr/>
        </p:nvSpPr>
        <p:spPr>
          <a:xfrm>
            <a:off x="647712" y="6167398"/>
            <a:ext cx="992994" cy="492443"/>
          </a:xfrm>
          <a:prstGeom prst="rect">
            <a:avLst/>
          </a:prstGeom>
          <a:noFill/>
        </p:spPr>
        <p:txBody>
          <a:bodyPr wrap="square" rtlCol="0">
            <a:spAutoFit/>
          </a:bodyPr>
          <a:lstStyle/>
          <a:p>
            <a:pPr algn="r"/>
            <a:r>
              <a:rPr lang="en-US" sz="2600" dirty="0">
                <a:solidFill>
                  <a:schemeClr val="bg1"/>
                </a:solidFill>
                <a:latin typeface="Ubuntu Light" panose="020B0304030602030204" pitchFamily="34" charset="0"/>
              </a:rPr>
              <a:t>27</a:t>
            </a:r>
          </a:p>
        </p:txBody>
      </p:sp>
      <p:cxnSp>
        <p:nvCxnSpPr>
          <p:cNvPr id="55" name="Straight Connector 54">
            <a:extLst>
              <a:ext uri="{FF2B5EF4-FFF2-40B4-BE49-F238E27FC236}">
                <a16:creationId xmlns:a16="http://schemas.microsoft.com/office/drawing/2014/main" id="{F25874D4-6B62-83F4-7847-935AC18D9641}"/>
              </a:ext>
            </a:extLst>
          </p:cNvPr>
          <p:cNvCxnSpPr>
            <a:cxnSpLocks/>
          </p:cNvCxnSpPr>
          <p:nvPr/>
        </p:nvCxnSpPr>
        <p:spPr>
          <a:xfrm>
            <a:off x="1615542" y="6305188"/>
            <a:ext cx="0" cy="264253"/>
          </a:xfrm>
          <a:prstGeom prst="line">
            <a:avLst/>
          </a:prstGeom>
          <a:ln w="9525">
            <a:solidFill>
              <a:srgbClr val="47C7F2"/>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C1A05165-4364-2AE0-F636-1773EA9B7AFA}"/>
              </a:ext>
            </a:extLst>
          </p:cNvPr>
          <p:cNvCxnSpPr>
            <a:cxnSpLocks/>
          </p:cNvCxnSpPr>
          <p:nvPr/>
        </p:nvCxnSpPr>
        <p:spPr>
          <a:xfrm>
            <a:off x="9644743" y="953891"/>
            <a:ext cx="2198615" cy="0"/>
          </a:xfrm>
          <a:prstGeom prst="line">
            <a:avLst/>
          </a:prstGeom>
          <a:ln w="9525">
            <a:solidFill>
              <a:srgbClr val="109BC7"/>
            </a:solidFill>
            <a:prstDash val="sysDot"/>
          </a:ln>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B0F1A1B8-FE08-4401-790B-B3FE7AA79EB6}"/>
              </a:ext>
            </a:extLst>
          </p:cNvPr>
          <p:cNvGrpSpPr/>
          <p:nvPr/>
        </p:nvGrpSpPr>
        <p:grpSpPr>
          <a:xfrm>
            <a:off x="78506" y="6624085"/>
            <a:ext cx="11218144" cy="147382"/>
            <a:chOff x="78506" y="6624085"/>
            <a:chExt cx="11218144" cy="147382"/>
          </a:xfrm>
        </p:grpSpPr>
        <p:cxnSp>
          <p:nvCxnSpPr>
            <p:cNvPr id="61" name="Straight Connector 60">
              <a:extLst>
                <a:ext uri="{FF2B5EF4-FFF2-40B4-BE49-F238E27FC236}">
                  <a16:creationId xmlns:a16="http://schemas.microsoft.com/office/drawing/2014/main" id="{ACA44640-373A-1F47-B38C-32EDD8F19A4F}"/>
                </a:ext>
              </a:extLst>
            </p:cNvPr>
            <p:cNvCxnSpPr>
              <a:cxnSpLocks/>
            </p:cNvCxnSpPr>
            <p:nvPr/>
          </p:nvCxnSpPr>
          <p:spPr>
            <a:xfrm>
              <a:off x="269875" y="6696075"/>
              <a:ext cx="11026775" cy="0"/>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a16="http://schemas.microsoft.com/office/drawing/2014/main" id="{070FCDA6-B8DF-0450-05C5-BD2C2101C521}"/>
                </a:ext>
              </a:extLst>
            </p:cNvPr>
            <p:cNvPicPr>
              <a:picLocks noChangeAspect="1"/>
            </p:cNvPicPr>
            <p:nvPr/>
          </p:nvPicPr>
          <p:blipFill>
            <a:blip r:embed="rId6">
              <a:duotone>
                <a:schemeClr val="bg2">
                  <a:shade val="45000"/>
                  <a:satMod val="135000"/>
                </a:schemeClr>
                <a:prstClr val="white"/>
              </a:duotone>
              <a:alphaModFix amt="50000"/>
            </a:blip>
            <a:stretch>
              <a:fillRect/>
            </a:stretch>
          </p:blipFill>
          <p:spPr>
            <a:xfrm>
              <a:off x="78506" y="6624085"/>
              <a:ext cx="156548" cy="147382"/>
            </a:xfrm>
            <a:prstGeom prst="rect">
              <a:avLst/>
            </a:prstGeom>
          </p:spPr>
        </p:pic>
      </p:grpSp>
    </p:spTree>
    <p:extLst>
      <p:ext uri="{BB962C8B-B14F-4D97-AF65-F5344CB8AC3E}">
        <p14:creationId xmlns:p14="http://schemas.microsoft.com/office/powerpoint/2010/main" val="3429461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6">
            <a:extLst>
              <a:ext uri="{FF2B5EF4-FFF2-40B4-BE49-F238E27FC236}">
                <a16:creationId xmlns:a16="http://schemas.microsoft.com/office/drawing/2014/main" id="{8A005D50-FF40-F65B-9132-60CAEACE2AF0}"/>
              </a:ext>
            </a:extLst>
          </p:cNvPr>
          <p:cNvSpPr txBox="1">
            <a:spLocks/>
          </p:cNvSpPr>
          <p:nvPr/>
        </p:nvSpPr>
        <p:spPr>
          <a:xfrm>
            <a:off x="2481170" y="346043"/>
            <a:ext cx="8698883" cy="344838"/>
          </a:xfrm>
          <a:prstGeom prst="rect">
            <a:avLst/>
          </a:prstGeom>
          <a:ln w="12700">
            <a:noFill/>
          </a:ln>
          <a:effectLst/>
        </p:spPr>
        <p:txBody>
          <a:bodyPr vert="horz" wrap="square" lIns="72000" tIns="0" rIns="7200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STKaiti"/>
                <a:cs typeface="Segoe UI" panose="020B0502040204020203" pitchFamily="34" charset="0"/>
              </a:rPr>
              <a:t>AWARDS &amp; RECOGNITIONS</a:t>
            </a:r>
          </a:p>
        </p:txBody>
      </p:sp>
      <p:grpSp>
        <p:nvGrpSpPr>
          <p:cNvPr id="53" name="Group 52">
            <a:extLst>
              <a:ext uri="{FF2B5EF4-FFF2-40B4-BE49-F238E27FC236}">
                <a16:creationId xmlns:a16="http://schemas.microsoft.com/office/drawing/2014/main" id="{D91CE5FF-0FE4-1C41-2E19-4FB45DBC0E1F}"/>
              </a:ext>
            </a:extLst>
          </p:cNvPr>
          <p:cNvGrpSpPr/>
          <p:nvPr/>
        </p:nvGrpSpPr>
        <p:grpSpPr>
          <a:xfrm>
            <a:off x="2309585" y="907221"/>
            <a:ext cx="3670083" cy="2593996"/>
            <a:chOff x="2626993" y="933662"/>
            <a:chExt cx="3670083" cy="2593996"/>
          </a:xfrm>
        </p:grpSpPr>
        <p:pic>
          <p:nvPicPr>
            <p:cNvPr id="18" name="awards.jpg" descr="awards.jpg">
              <a:extLst>
                <a:ext uri="{FF2B5EF4-FFF2-40B4-BE49-F238E27FC236}">
                  <a16:creationId xmlns:a16="http://schemas.microsoft.com/office/drawing/2014/main" id="{B603A188-D3E9-AD38-2CEC-BFA755ABF8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36782" y="933662"/>
              <a:ext cx="3118826" cy="2022253"/>
            </a:xfrm>
            <a:prstGeom prst="rect">
              <a:avLst/>
            </a:prstGeom>
          </p:spPr>
        </p:pic>
        <p:sp>
          <p:nvSpPr>
            <p:cNvPr id="41" name="TextBox 40">
              <a:extLst>
                <a:ext uri="{FF2B5EF4-FFF2-40B4-BE49-F238E27FC236}">
                  <a16:creationId xmlns:a16="http://schemas.microsoft.com/office/drawing/2014/main" id="{7E02FCF5-F54A-5D68-90C9-9EB8CA16802B}"/>
                </a:ext>
              </a:extLst>
            </p:cNvPr>
            <p:cNvSpPr txBox="1"/>
            <p:nvPr/>
          </p:nvSpPr>
          <p:spPr>
            <a:xfrm>
              <a:off x="2626993" y="2942883"/>
              <a:ext cx="3670083" cy="584775"/>
            </a:xfrm>
            <a:prstGeom prst="rect">
              <a:avLst/>
            </a:prstGeom>
            <a:noFill/>
          </p:spPr>
          <p:txBody>
            <a:bodyPr wrap="squar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8CC6"/>
                  </a:solidFill>
                  <a:effectLst/>
                  <a:uLnTx/>
                  <a:uFillTx/>
                  <a:latin typeface="Segoe UI" panose="020B0502040204020203" pitchFamily="34" charset="0"/>
                  <a:ea typeface="+mn-ea"/>
                  <a:cs typeface="Segoe UI" panose="020B0502040204020203" pitchFamily="34" charset="0"/>
                </a:rPr>
                <a:t>AXIS Bank &amp; Dun &amp; Bradstreet </a:t>
              </a:r>
              <a:r>
                <a:rPr kumimoji="0" lang="en-US" sz="16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Business Excellence Award</a:t>
              </a:r>
            </a:p>
          </p:txBody>
        </p:sp>
      </p:grpSp>
      <p:grpSp>
        <p:nvGrpSpPr>
          <p:cNvPr id="48" name="Group 47">
            <a:extLst>
              <a:ext uri="{FF2B5EF4-FFF2-40B4-BE49-F238E27FC236}">
                <a16:creationId xmlns:a16="http://schemas.microsoft.com/office/drawing/2014/main" id="{99970271-75A9-FAA1-AC6F-30C093BF86B0}"/>
              </a:ext>
            </a:extLst>
          </p:cNvPr>
          <p:cNvGrpSpPr/>
          <p:nvPr/>
        </p:nvGrpSpPr>
        <p:grpSpPr>
          <a:xfrm>
            <a:off x="2572348" y="3452855"/>
            <a:ext cx="3076236" cy="2367175"/>
            <a:chOff x="3366890" y="3665952"/>
            <a:chExt cx="3076236" cy="2367175"/>
          </a:xfrm>
        </p:grpSpPr>
        <p:pic>
          <p:nvPicPr>
            <p:cNvPr id="49" name="awards.jpg" descr="awards.jpg">
              <a:extLst>
                <a:ext uri="{FF2B5EF4-FFF2-40B4-BE49-F238E27FC236}">
                  <a16:creationId xmlns:a16="http://schemas.microsoft.com/office/drawing/2014/main" id="{E40B4078-10C2-AF26-51FA-E24E6988EF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66890" y="3665952"/>
              <a:ext cx="3076236" cy="2022253"/>
            </a:xfrm>
            <a:prstGeom prst="rect">
              <a:avLst/>
            </a:prstGeom>
          </p:spPr>
        </p:pic>
        <p:sp>
          <p:nvSpPr>
            <p:cNvPr id="52" name="TextBox 51">
              <a:extLst>
                <a:ext uri="{FF2B5EF4-FFF2-40B4-BE49-F238E27FC236}">
                  <a16:creationId xmlns:a16="http://schemas.microsoft.com/office/drawing/2014/main" id="{582D9352-B5ED-340D-51D7-CB6BBCEEE695}"/>
                </a:ext>
              </a:extLst>
            </p:cNvPr>
            <p:cNvSpPr txBox="1"/>
            <p:nvPr/>
          </p:nvSpPr>
          <p:spPr>
            <a:xfrm>
              <a:off x="3634268" y="5694573"/>
              <a:ext cx="2484612" cy="338554"/>
            </a:xfrm>
            <a:prstGeom prst="rect">
              <a:avLst/>
            </a:prstGeom>
            <a:noFill/>
          </p:spPr>
          <p:txBody>
            <a:bodyPr wrap="squar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8CC6"/>
                  </a:solidFill>
                  <a:effectLst/>
                  <a:uLnTx/>
                  <a:uFillTx/>
                  <a:latin typeface="Segoe UI" panose="020B0502040204020203" pitchFamily="34" charset="0"/>
                  <a:ea typeface="+mn-ea"/>
                  <a:cs typeface="Segoe UI" panose="020B0502040204020203" pitchFamily="34" charset="0"/>
                </a:rPr>
                <a:t>IGBC Platinum Rating</a:t>
              </a:r>
            </a:p>
          </p:txBody>
        </p:sp>
      </p:grpSp>
      <p:grpSp>
        <p:nvGrpSpPr>
          <p:cNvPr id="10" name="Group 9">
            <a:extLst>
              <a:ext uri="{FF2B5EF4-FFF2-40B4-BE49-F238E27FC236}">
                <a16:creationId xmlns:a16="http://schemas.microsoft.com/office/drawing/2014/main" id="{F2D6990A-B054-A37B-D0CC-C32DCA907DB5}"/>
              </a:ext>
            </a:extLst>
          </p:cNvPr>
          <p:cNvGrpSpPr/>
          <p:nvPr/>
        </p:nvGrpSpPr>
        <p:grpSpPr>
          <a:xfrm>
            <a:off x="5816051" y="3436455"/>
            <a:ext cx="2761279" cy="2553972"/>
            <a:chOff x="5816051" y="3436455"/>
            <a:chExt cx="2761279" cy="2553972"/>
          </a:xfrm>
        </p:grpSpPr>
        <p:sp>
          <p:nvSpPr>
            <p:cNvPr id="57" name="TextBox 56">
              <a:extLst>
                <a:ext uri="{FF2B5EF4-FFF2-40B4-BE49-F238E27FC236}">
                  <a16:creationId xmlns:a16="http://schemas.microsoft.com/office/drawing/2014/main" id="{1BAE1745-D28D-04FD-19EF-58DFB73FF140}"/>
                </a:ext>
              </a:extLst>
            </p:cNvPr>
            <p:cNvSpPr txBox="1"/>
            <p:nvPr/>
          </p:nvSpPr>
          <p:spPr>
            <a:xfrm>
              <a:off x="5816051" y="5482596"/>
              <a:ext cx="2493942"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238CC6"/>
                  </a:solidFill>
                  <a:effectLst/>
                  <a:uLnTx/>
                  <a:uFillTx/>
                  <a:latin typeface="Segoe UI" panose="020B0502040204020203" pitchFamily="34" charset="0"/>
                  <a:ea typeface="+mn-ea"/>
                  <a:cs typeface="Segoe UI" panose="020B0502040204020203" pitchFamily="34" charset="0"/>
                </a:rPr>
                <a:t>India SME Awards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Top 100 Enterprise of India</a:t>
              </a:r>
            </a:p>
          </p:txBody>
        </p:sp>
        <p:pic>
          <p:nvPicPr>
            <p:cNvPr id="55" name="Picture 54">
              <a:extLst>
                <a:ext uri="{FF2B5EF4-FFF2-40B4-BE49-F238E27FC236}">
                  <a16:creationId xmlns:a16="http://schemas.microsoft.com/office/drawing/2014/main" id="{372ABD7A-54A3-4FC8-CA73-2AE1D1602D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11347" y="3436455"/>
              <a:ext cx="2665983" cy="2064734"/>
            </a:xfrm>
            <a:prstGeom prst="rect">
              <a:avLst/>
            </a:prstGeom>
          </p:spPr>
        </p:pic>
      </p:grpSp>
      <p:grpSp>
        <p:nvGrpSpPr>
          <p:cNvPr id="9" name="Group 8">
            <a:extLst>
              <a:ext uri="{FF2B5EF4-FFF2-40B4-BE49-F238E27FC236}">
                <a16:creationId xmlns:a16="http://schemas.microsoft.com/office/drawing/2014/main" id="{1305FF43-A10F-229F-7633-86A11AAF1583}"/>
              </a:ext>
            </a:extLst>
          </p:cNvPr>
          <p:cNvGrpSpPr/>
          <p:nvPr/>
        </p:nvGrpSpPr>
        <p:grpSpPr>
          <a:xfrm>
            <a:off x="5815640" y="907221"/>
            <a:ext cx="2958830" cy="2514325"/>
            <a:chOff x="5815640" y="907221"/>
            <a:chExt cx="2958830" cy="2514325"/>
          </a:xfrm>
        </p:grpSpPr>
        <p:sp>
          <p:nvSpPr>
            <p:cNvPr id="59" name="TextBox 58">
              <a:extLst>
                <a:ext uri="{FF2B5EF4-FFF2-40B4-BE49-F238E27FC236}">
                  <a16:creationId xmlns:a16="http://schemas.microsoft.com/office/drawing/2014/main" id="{F01EE592-BAB6-1607-9F20-29DED8A6E4CD}"/>
                </a:ext>
              </a:extLst>
            </p:cNvPr>
            <p:cNvSpPr txBox="1"/>
            <p:nvPr/>
          </p:nvSpPr>
          <p:spPr>
            <a:xfrm>
              <a:off x="5815640" y="2913715"/>
              <a:ext cx="2727890"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238CC6"/>
                  </a:solidFill>
                  <a:effectLst/>
                  <a:uLnTx/>
                  <a:uFillTx/>
                  <a:latin typeface="Segoe UI" panose="020B0502040204020203" pitchFamily="34" charset="0"/>
                  <a:ea typeface="+mn-ea"/>
                  <a:cs typeface="Segoe UI" panose="020B0502040204020203" pitchFamily="34" charset="0"/>
                </a:rPr>
                <a:t>Indian Economy &amp; Market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IEM Young Achievers Award 2022</a:t>
              </a:r>
            </a:p>
          </p:txBody>
        </p:sp>
        <p:pic>
          <p:nvPicPr>
            <p:cNvPr id="58" name="TBA.jpg" descr="TBA.jpg">
              <a:extLst>
                <a:ext uri="{FF2B5EF4-FFF2-40B4-BE49-F238E27FC236}">
                  <a16:creationId xmlns:a16="http://schemas.microsoft.com/office/drawing/2014/main" id="{1B3F8AC0-7172-2DE6-7BF9-C3E1A3EC6E25}"/>
                </a:ext>
              </a:extLst>
            </p:cNvPr>
            <p:cNvPicPr>
              <a:picLocks/>
            </p:cNvPicPr>
            <p:nvPr/>
          </p:nvPicPr>
          <p:blipFill rotWithShape="1">
            <a:blip r:embed="rId5" cstate="screen">
              <a:extLst>
                <a:ext uri="{28A0092B-C50C-407E-A947-70E740481C1C}">
                  <a14:useLocalDpi xmlns:a14="http://schemas.microsoft.com/office/drawing/2010/main"/>
                </a:ext>
              </a:extLst>
            </a:blip>
            <a:srcRect t="9853"/>
            <a:stretch>
              <a:fillRect/>
            </a:stretch>
          </p:blipFill>
          <p:spPr>
            <a:xfrm>
              <a:off x="5839595" y="907221"/>
              <a:ext cx="2934875" cy="2032358"/>
            </a:xfrm>
            <a:prstGeom prst="rect">
              <a:avLst/>
            </a:prstGeom>
          </p:spPr>
        </p:pic>
      </p:grpSp>
      <p:grpSp>
        <p:nvGrpSpPr>
          <p:cNvPr id="66" name="Group 65">
            <a:extLst>
              <a:ext uri="{FF2B5EF4-FFF2-40B4-BE49-F238E27FC236}">
                <a16:creationId xmlns:a16="http://schemas.microsoft.com/office/drawing/2014/main" id="{544B5357-2B63-7BE9-709C-55FE6CEEFBC3}"/>
              </a:ext>
            </a:extLst>
          </p:cNvPr>
          <p:cNvGrpSpPr/>
          <p:nvPr/>
        </p:nvGrpSpPr>
        <p:grpSpPr>
          <a:xfrm>
            <a:off x="-72749" y="2051279"/>
            <a:ext cx="3063961" cy="4470617"/>
            <a:chOff x="-83655" y="1016920"/>
            <a:chExt cx="3777120" cy="5511186"/>
          </a:xfrm>
        </p:grpSpPr>
        <p:pic>
          <p:nvPicPr>
            <p:cNvPr id="60" name="Picture 59">
              <a:extLst>
                <a:ext uri="{FF2B5EF4-FFF2-40B4-BE49-F238E27FC236}">
                  <a16:creationId xmlns:a16="http://schemas.microsoft.com/office/drawing/2014/main" id="{6A617AAC-B4F0-A52B-773D-080B57E809D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655" y="6005746"/>
              <a:ext cx="3777120" cy="522360"/>
            </a:xfrm>
            <a:prstGeom prst="rect">
              <a:avLst/>
            </a:prstGeom>
          </p:spPr>
        </p:pic>
        <p:pic>
          <p:nvPicPr>
            <p:cNvPr id="62" name="Picture 61">
              <a:extLst>
                <a:ext uri="{FF2B5EF4-FFF2-40B4-BE49-F238E27FC236}">
                  <a16:creationId xmlns:a16="http://schemas.microsoft.com/office/drawing/2014/main" id="{C1F9FE24-D022-B34A-E88D-DFACBF5A93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8482" y="1016920"/>
              <a:ext cx="2912847" cy="5318892"/>
            </a:xfrm>
            <a:prstGeom prst="rect">
              <a:avLst/>
            </a:prstGeom>
          </p:spPr>
        </p:pic>
      </p:grpSp>
      <p:sp>
        <p:nvSpPr>
          <p:cNvPr id="64" name="Rectangle 63">
            <a:extLst>
              <a:ext uri="{FF2B5EF4-FFF2-40B4-BE49-F238E27FC236}">
                <a16:creationId xmlns:a16="http://schemas.microsoft.com/office/drawing/2014/main" id="{E904AB83-3FCD-F3FD-490B-AA11371A28C8}"/>
              </a:ext>
            </a:extLst>
          </p:cNvPr>
          <p:cNvSpPr/>
          <p:nvPr/>
        </p:nvSpPr>
        <p:spPr>
          <a:xfrm>
            <a:off x="11828108" y="6521896"/>
            <a:ext cx="166712" cy="184666"/>
          </a:xfrm>
          <a:prstGeom prst="rect">
            <a:avLst/>
          </a:prstGeom>
        </p:spPr>
        <p:txBody>
          <a:bodyPr vert="horz"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957C0-C9FD-924F-A662-3B71DAE40C56}" type="slidenum">
              <a:rPr kumimoji="0" lang="uk-UA" sz="12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uk-UA" sz="12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p:txBody>
      </p:sp>
      <p:sp>
        <p:nvSpPr>
          <p:cNvPr id="65" name="Rectangle 64">
            <a:extLst>
              <a:ext uri="{FF2B5EF4-FFF2-40B4-BE49-F238E27FC236}">
                <a16:creationId xmlns:a16="http://schemas.microsoft.com/office/drawing/2014/main" id="{291964C6-5A31-CD5C-5E21-5DEA338C76A1}"/>
              </a:ext>
            </a:extLst>
          </p:cNvPr>
          <p:cNvSpPr/>
          <p:nvPr/>
        </p:nvSpPr>
        <p:spPr>
          <a:xfrm>
            <a:off x="0" y="6803136"/>
            <a:ext cx="12192000" cy="54864"/>
          </a:xfrm>
          <a:prstGeom prst="rect">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 name="Rounded Rectangle 510">
            <a:extLst>
              <a:ext uri="{FF2B5EF4-FFF2-40B4-BE49-F238E27FC236}">
                <a16:creationId xmlns:a16="http://schemas.microsoft.com/office/drawing/2014/main" id="{ACB8AC56-9B03-3A2D-FF8D-2F5E3633CC5C}"/>
              </a:ext>
            </a:extLst>
          </p:cNvPr>
          <p:cNvSpPr/>
          <p:nvPr/>
        </p:nvSpPr>
        <p:spPr>
          <a:xfrm>
            <a:off x="0" y="6510355"/>
            <a:ext cx="12191999" cy="347645"/>
          </a:xfrm>
          <a:prstGeom prst="roundRect">
            <a:avLst>
              <a:gd name="adj" fmla="val 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7E80B331-04AD-2562-7C3D-63E4B89C5C47}"/>
              </a:ext>
            </a:extLst>
          </p:cNvPr>
          <p:cNvSpPr txBox="1"/>
          <p:nvPr/>
        </p:nvSpPr>
        <p:spPr>
          <a:xfrm>
            <a:off x="197180" y="6489740"/>
            <a:ext cx="6096000" cy="2489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Copyrights © 2025 | Rockwell Industries Limited | India | All Rights Reserved.</a:t>
            </a:r>
            <a:endParaRPr kumimoji="0" lang="en-IN"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useBgFill="1">
        <p:nvSpPr>
          <p:cNvPr id="8" name="Circle: Hollow 7">
            <a:extLst>
              <a:ext uri="{FF2B5EF4-FFF2-40B4-BE49-F238E27FC236}">
                <a16:creationId xmlns:a16="http://schemas.microsoft.com/office/drawing/2014/main" id="{A4816B95-DEA0-6573-9C61-CCE6D153637A}"/>
              </a:ext>
            </a:extLst>
          </p:cNvPr>
          <p:cNvSpPr/>
          <p:nvPr/>
        </p:nvSpPr>
        <p:spPr>
          <a:xfrm>
            <a:off x="9249618" y="3501217"/>
            <a:ext cx="6471772" cy="6363239"/>
          </a:xfrm>
          <a:prstGeom prst="donut">
            <a:avLst/>
          </a:prstGeom>
          <a:ln>
            <a:solidFill>
              <a:srgbClr val="00B0F0"/>
            </a:solidFill>
          </a:ln>
          <a:effectLst>
            <a:outerShdw blurRad="50800" dist="38100" dir="2700000" algn="tl" rotWithShape="0">
              <a:srgbClr val="359AD2">
                <a:alpha val="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11" name="Group 10">
            <a:extLst>
              <a:ext uri="{FF2B5EF4-FFF2-40B4-BE49-F238E27FC236}">
                <a16:creationId xmlns:a16="http://schemas.microsoft.com/office/drawing/2014/main" id="{70F7B366-7CFB-FEAC-1E1A-4A3C272D9029}"/>
              </a:ext>
            </a:extLst>
          </p:cNvPr>
          <p:cNvGrpSpPr/>
          <p:nvPr/>
        </p:nvGrpSpPr>
        <p:grpSpPr>
          <a:xfrm>
            <a:off x="8840453" y="921647"/>
            <a:ext cx="2834317" cy="2411345"/>
            <a:chOff x="8840453" y="921647"/>
            <a:chExt cx="2834317" cy="2411345"/>
          </a:xfrm>
        </p:grpSpPr>
        <p:pic>
          <p:nvPicPr>
            <p:cNvPr id="36" name="Picture 35">
              <a:extLst>
                <a:ext uri="{FF2B5EF4-FFF2-40B4-BE49-F238E27FC236}">
                  <a16:creationId xmlns:a16="http://schemas.microsoft.com/office/drawing/2014/main" id="{98130727-A043-0D94-BD2E-D18DD47801A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75865" y="921647"/>
              <a:ext cx="2798905" cy="1971644"/>
            </a:xfrm>
            <a:prstGeom prst="rect">
              <a:avLst/>
            </a:prstGeom>
          </p:spPr>
        </p:pic>
        <p:sp>
          <p:nvSpPr>
            <p:cNvPr id="39" name="TextBox 38">
              <a:extLst>
                <a:ext uri="{FF2B5EF4-FFF2-40B4-BE49-F238E27FC236}">
                  <a16:creationId xmlns:a16="http://schemas.microsoft.com/office/drawing/2014/main" id="{12490431-1C5C-5C45-A8F0-847CCF48CF2F}"/>
                </a:ext>
              </a:extLst>
            </p:cNvPr>
            <p:cNvSpPr txBox="1"/>
            <p:nvPr/>
          </p:nvSpPr>
          <p:spPr>
            <a:xfrm>
              <a:off x="8840453" y="2825161"/>
              <a:ext cx="1532668"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238CC6"/>
                  </a:solidFill>
                  <a:effectLst/>
                  <a:uLnTx/>
                  <a:uFillTx/>
                  <a:latin typeface="Segoe UI" panose="020B0502040204020203" pitchFamily="34" charset="0"/>
                  <a:ea typeface="+mn-ea"/>
                  <a:cs typeface="Segoe UI" panose="020B0502040204020203" pitchFamily="34" charset="0"/>
                </a:rPr>
                <a:t>Times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Business Award 2021</a:t>
              </a:r>
            </a:p>
          </p:txBody>
        </p:sp>
      </p:grpSp>
      <p:sp>
        <p:nvSpPr>
          <p:cNvPr id="4" name="Freeform 8">
            <a:extLst>
              <a:ext uri="{FF2B5EF4-FFF2-40B4-BE49-F238E27FC236}">
                <a16:creationId xmlns:a16="http://schemas.microsoft.com/office/drawing/2014/main" id="{63E918E3-CC33-64C8-87D2-6FAFC0BD5CE6}"/>
              </a:ext>
            </a:extLst>
          </p:cNvPr>
          <p:cNvSpPr/>
          <p:nvPr/>
        </p:nvSpPr>
        <p:spPr>
          <a:xfrm>
            <a:off x="10662114" y="378216"/>
            <a:ext cx="1414638" cy="266261"/>
          </a:xfrm>
          <a:custGeom>
            <a:avLst/>
            <a:gdLst/>
            <a:ahLst/>
            <a:cxnLst/>
            <a:rect l="l" t="t" r="r" b="b"/>
            <a:pathLst>
              <a:path w="2121957" h="399392">
                <a:moveTo>
                  <a:pt x="0" y="0"/>
                </a:moveTo>
                <a:lnTo>
                  <a:pt x="2121957" y="0"/>
                </a:lnTo>
                <a:lnTo>
                  <a:pt x="2121957" y="399392"/>
                </a:lnTo>
                <a:lnTo>
                  <a:pt x="0" y="399392"/>
                </a:lnTo>
                <a:lnTo>
                  <a:pt x="0" y="0"/>
                </a:lnTo>
                <a:close/>
              </a:path>
            </a:pathLst>
          </a:custGeom>
          <a:blipFill>
            <a:blip r:embed="rId9"/>
            <a:stretch>
              <a:fillRect b="-53744"/>
            </a:stretch>
          </a:blipFill>
        </p:spPr>
      </p:sp>
    </p:spTree>
    <p:extLst>
      <p:ext uri="{BB962C8B-B14F-4D97-AF65-F5344CB8AC3E}">
        <p14:creationId xmlns:p14="http://schemas.microsoft.com/office/powerpoint/2010/main" val="296900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par>
                          <p:cTn id="21" fill="hold">
                            <p:stCondLst>
                              <p:cond delay="225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6">
            <a:extLst>
              <a:ext uri="{FF2B5EF4-FFF2-40B4-BE49-F238E27FC236}">
                <a16:creationId xmlns:a16="http://schemas.microsoft.com/office/drawing/2014/main" id="{C6FAF835-0383-40B0-75A4-3DE8D8C8D68A}"/>
              </a:ext>
            </a:extLst>
          </p:cNvPr>
          <p:cNvSpPr txBox="1">
            <a:spLocks/>
          </p:cNvSpPr>
          <p:nvPr/>
        </p:nvSpPr>
        <p:spPr>
          <a:xfrm>
            <a:off x="439671" y="214608"/>
            <a:ext cx="10219627" cy="333425"/>
          </a:xfrm>
          <a:prstGeom prst="rect">
            <a:avLst/>
          </a:prstGeom>
          <a:ln w="12700">
            <a:noFill/>
          </a:ln>
          <a:effectLst/>
        </p:spPr>
        <p:txBody>
          <a:bodyPr vert="horz" wrap="square" lIns="72000" tIns="0" rIns="7200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STKaiti"/>
                <a:cs typeface="Segoe UI" panose="020B0502040204020203" pitchFamily="34" charset="0"/>
              </a:rPr>
              <a:t>OUR COMMITMENT TO CSR</a:t>
            </a:r>
          </a:p>
        </p:txBody>
      </p:sp>
      <p:grpSp>
        <p:nvGrpSpPr>
          <p:cNvPr id="124" name="Group 123">
            <a:extLst>
              <a:ext uri="{FF2B5EF4-FFF2-40B4-BE49-F238E27FC236}">
                <a16:creationId xmlns:a16="http://schemas.microsoft.com/office/drawing/2014/main" id="{24E610F4-39DA-7B94-F14F-0706A7B3231A}"/>
              </a:ext>
            </a:extLst>
          </p:cNvPr>
          <p:cNvGrpSpPr/>
          <p:nvPr/>
        </p:nvGrpSpPr>
        <p:grpSpPr>
          <a:xfrm>
            <a:off x="481751" y="3095834"/>
            <a:ext cx="9236408" cy="3276722"/>
            <a:chOff x="481750" y="3095834"/>
            <a:chExt cx="10739521" cy="2512486"/>
          </a:xfrm>
        </p:grpSpPr>
        <p:pic>
          <p:nvPicPr>
            <p:cNvPr id="117" name="ekal.jpg" descr="ekal.jpg">
              <a:extLst>
                <a:ext uri="{FF2B5EF4-FFF2-40B4-BE49-F238E27FC236}">
                  <a16:creationId xmlns:a16="http://schemas.microsoft.com/office/drawing/2014/main" id="{DBCA1700-2D2A-07A3-0B1C-317F6FA5CFF9}"/>
                </a:ext>
              </a:extLst>
            </p:cNvPr>
            <p:cNvPicPr>
              <a:picLocks/>
            </p:cNvPicPr>
            <p:nvPr/>
          </p:nvPicPr>
          <p:blipFill rotWithShape="1">
            <a:blip r:embed="rId2" cstate="screen">
              <a:extLst>
                <a:ext uri="{28A0092B-C50C-407E-A947-70E740481C1C}">
                  <a14:useLocalDpi xmlns:a14="http://schemas.microsoft.com/office/drawing/2010/main"/>
                </a:ext>
              </a:extLst>
            </a:blip>
            <a:srcRect l="7000" t="42059" r="79564" b="44465"/>
            <a:stretch/>
          </p:blipFill>
          <p:spPr>
            <a:xfrm>
              <a:off x="510977" y="3095834"/>
              <a:ext cx="1929138" cy="963982"/>
            </a:xfrm>
            <a:prstGeom prst="roundRect">
              <a:avLst>
                <a:gd name="adj" fmla="val 8316"/>
              </a:avLst>
            </a:prstGeom>
            <a:ln w="38100">
              <a:solidFill>
                <a:schemeClr val="bg1"/>
              </a:solidFill>
              <a:miter lim="400000"/>
            </a:ln>
            <a:effectLst>
              <a:outerShdw blurRad="63500" sx="101000" sy="101000" algn="ctr" rotWithShape="0">
                <a:prstClr val="black">
                  <a:alpha val="20000"/>
                </a:prstClr>
              </a:outerShdw>
            </a:effectLst>
          </p:spPr>
        </p:pic>
        <p:pic>
          <p:nvPicPr>
            <p:cNvPr id="119" name="ekal.jpg" descr="ekal.jpg">
              <a:extLst>
                <a:ext uri="{FF2B5EF4-FFF2-40B4-BE49-F238E27FC236}">
                  <a16:creationId xmlns:a16="http://schemas.microsoft.com/office/drawing/2014/main" id="{1646387B-CFED-F48C-9ABC-DD72CFEAEF86}"/>
                </a:ext>
              </a:extLst>
            </p:cNvPr>
            <p:cNvPicPr>
              <a:picLocks/>
            </p:cNvPicPr>
            <p:nvPr/>
          </p:nvPicPr>
          <p:blipFill rotWithShape="1">
            <a:blip r:embed="rId3" cstate="screen">
              <a:extLst>
                <a:ext uri="{28A0092B-C50C-407E-A947-70E740481C1C}">
                  <a14:useLocalDpi xmlns:a14="http://schemas.microsoft.com/office/drawing/2010/main"/>
                </a:ext>
              </a:extLst>
            </a:blip>
            <a:srcRect l="24712" t="42327" r="62049" b="44652"/>
            <a:stretch/>
          </p:blipFill>
          <p:spPr>
            <a:xfrm>
              <a:off x="2593455" y="3095834"/>
              <a:ext cx="1929138" cy="963982"/>
            </a:xfrm>
            <a:prstGeom prst="roundRect">
              <a:avLst>
                <a:gd name="adj" fmla="val 8316"/>
              </a:avLst>
            </a:prstGeom>
            <a:ln w="38100">
              <a:solidFill>
                <a:schemeClr val="bg1"/>
              </a:solidFill>
              <a:miter lim="400000"/>
            </a:ln>
            <a:effectLst>
              <a:outerShdw blurRad="63500" sx="101000" sy="101000" algn="ctr" rotWithShape="0">
                <a:prstClr val="black">
                  <a:alpha val="20000"/>
                </a:prstClr>
              </a:outerShdw>
            </a:effectLst>
          </p:spPr>
        </p:pic>
        <p:pic>
          <p:nvPicPr>
            <p:cNvPr id="123" name="ekal.jpg" descr="ekal.jpg">
              <a:extLst>
                <a:ext uri="{FF2B5EF4-FFF2-40B4-BE49-F238E27FC236}">
                  <a16:creationId xmlns:a16="http://schemas.microsoft.com/office/drawing/2014/main" id="{94726681-9D33-BC05-24EF-0CFDBFB49FB0}"/>
                </a:ext>
              </a:extLst>
            </p:cNvPr>
            <p:cNvPicPr>
              <a:picLocks/>
            </p:cNvPicPr>
            <p:nvPr/>
          </p:nvPicPr>
          <p:blipFill rotWithShape="1">
            <a:blip r:embed="rId4" cstate="screen">
              <a:extLst>
                <a:ext uri="{28A0092B-C50C-407E-A947-70E740481C1C}">
                  <a14:useLocalDpi xmlns:a14="http://schemas.microsoft.com/office/drawing/2010/main"/>
                </a:ext>
              </a:extLst>
            </a:blip>
            <a:srcRect l="64794" t="56389" r="8825" b="24327"/>
            <a:stretch/>
          </p:blipFill>
          <p:spPr>
            <a:xfrm>
              <a:off x="7633397" y="3095834"/>
              <a:ext cx="3587874" cy="1379454"/>
            </a:xfrm>
            <a:prstGeom prst="roundRect">
              <a:avLst>
                <a:gd name="adj" fmla="val 8316"/>
              </a:avLst>
            </a:prstGeom>
            <a:ln w="38100">
              <a:solidFill>
                <a:schemeClr val="bg1"/>
              </a:solidFill>
              <a:miter lim="400000"/>
            </a:ln>
            <a:effectLst>
              <a:outerShdw blurRad="63500" sx="101000" sy="101000" algn="ctr" rotWithShape="0">
                <a:prstClr val="black">
                  <a:alpha val="20000"/>
                </a:prstClr>
              </a:outerShdw>
            </a:effectLst>
          </p:spPr>
        </p:pic>
        <p:pic>
          <p:nvPicPr>
            <p:cNvPr id="118" name="ekal.jpg" descr="ekal.jpg">
              <a:extLst>
                <a:ext uri="{FF2B5EF4-FFF2-40B4-BE49-F238E27FC236}">
                  <a16:creationId xmlns:a16="http://schemas.microsoft.com/office/drawing/2014/main" id="{4F80C736-941B-E279-EEE0-9072E817CBA0}"/>
                </a:ext>
              </a:extLst>
            </p:cNvPr>
            <p:cNvPicPr>
              <a:picLocks/>
            </p:cNvPicPr>
            <p:nvPr/>
          </p:nvPicPr>
          <p:blipFill rotWithShape="1">
            <a:blip r:embed="rId5" cstate="screen">
              <a:extLst>
                <a:ext uri="{28A0092B-C50C-407E-A947-70E740481C1C}">
                  <a14:useLocalDpi xmlns:a14="http://schemas.microsoft.com/office/drawing/2010/main"/>
                </a:ext>
              </a:extLst>
            </a:blip>
            <a:srcRect l="5880" t="57214" r="66630" b="23502"/>
            <a:stretch/>
          </p:blipFill>
          <p:spPr>
            <a:xfrm>
              <a:off x="481750" y="4228866"/>
              <a:ext cx="4067389" cy="1379454"/>
            </a:xfrm>
            <a:prstGeom prst="roundRect">
              <a:avLst>
                <a:gd name="adj" fmla="val 8316"/>
              </a:avLst>
            </a:prstGeom>
            <a:ln w="38100">
              <a:solidFill>
                <a:schemeClr val="bg1"/>
              </a:solidFill>
              <a:miter lim="400000"/>
            </a:ln>
            <a:effectLst>
              <a:outerShdw blurRad="63500" sx="101000" sy="101000" algn="ctr" rotWithShape="0">
                <a:prstClr val="black">
                  <a:alpha val="20000"/>
                </a:prstClr>
              </a:outerShdw>
            </a:effectLst>
          </p:spPr>
        </p:pic>
        <p:pic>
          <p:nvPicPr>
            <p:cNvPr id="120" name="ekal.jpg" descr="ekal.jpg">
              <a:extLst>
                <a:ext uri="{FF2B5EF4-FFF2-40B4-BE49-F238E27FC236}">
                  <a16:creationId xmlns:a16="http://schemas.microsoft.com/office/drawing/2014/main" id="{8456FC53-E6BC-68AC-CA3F-30A2AD5DB4B7}"/>
                </a:ext>
              </a:extLst>
            </p:cNvPr>
            <p:cNvPicPr>
              <a:picLocks/>
            </p:cNvPicPr>
            <p:nvPr/>
          </p:nvPicPr>
          <p:blipFill rotWithShape="1">
            <a:blip r:embed="rId3" cstate="screen">
              <a:extLst>
                <a:ext uri="{28A0092B-C50C-407E-A947-70E740481C1C}">
                  <a14:useLocalDpi xmlns:a14="http://schemas.microsoft.com/office/drawing/2010/main"/>
                </a:ext>
              </a:extLst>
            </a:blip>
            <a:srcRect l="39736" t="42420" r="41432" b="23620"/>
            <a:stretch/>
          </p:blipFill>
          <p:spPr>
            <a:xfrm>
              <a:off x="4675934" y="3095834"/>
              <a:ext cx="2745607" cy="2512486"/>
            </a:xfrm>
            <a:prstGeom prst="roundRect">
              <a:avLst>
                <a:gd name="adj" fmla="val 8316"/>
              </a:avLst>
            </a:prstGeom>
            <a:ln w="38100">
              <a:solidFill>
                <a:schemeClr val="bg1"/>
              </a:solidFill>
              <a:miter lim="400000"/>
            </a:ln>
            <a:effectLst>
              <a:outerShdw blurRad="63500" sx="101000" sy="101000" algn="ctr" rotWithShape="0">
                <a:prstClr val="black">
                  <a:alpha val="20000"/>
                </a:prstClr>
              </a:outerShdw>
            </a:effectLst>
          </p:spPr>
        </p:pic>
        <p:pic>
          <p:nvPicPr>
            <p:cNvPr id="121" name="ekal.jpg" descr="ekal.jpg">
              <a:extLst>
                <a:ext uri="{FF2B5EF4-FFF2-40B4-BE49-F238E27FC236}">
                  <a16:creationId xmlns:a16="http://schemas.microsoft.com/office/drawing/2014/main" id="{24D38953-4BC6-5466-ABC4-0C09790F010B}"/>
                </a:ext>
              </a:extLst>
            </p:cNvPr>
            <p:cNvPicPr>
              <a:picLocks/>
            </p:cNvPicPr>
            <p:nvPr/>
          </p:nvPicPr>
          <p:blipFill rotWithShape="1">
            <a:blip r:embed="rId6" cstate="screen">
              <a:extLst>
                <a:ext uri="{28A0092B-C50C-407E-A947-70E740481C1C}">
                  <a14:useLocalDpi xmlns:a14="http://schemas.microsoft.com/office/drawing/2010/main"/>
                </a:ext>
              </a:extLst>
            </a:blip>
            <a:srcRect l="64494" t="41894" r="26014" b="44630"/>
            <a:stretch/>
          </p:blipFill>
          <p:spPr>
            <a:xfrm>
              <a:off x="7633397" y="4644338"/>
              <a:ext cx="1476167" cy="963982"/>
            </a:xfrm>
            <a:prstGeom prst="roundRect">
              <a:avLst>
                <a:gd name="adj" fmla="val 8316"/>
              </a:avLst>
            </a:prstGeom>
            <a:ln w="38100">
              <a:solidFill>
                <a:schemeClr val="bg1"/>
              </a:solidFill>
              <a:miter lim="400000"/>
            </a:ln>
            <a:effectLst>
              <a:outerShdw blurRad="63500" sx="101000" sy="101000" algn="ctr" rotWithShape="0">
                <a:prstClr val="black">
                  <a:alpha val="20000"/>
                </a:prstClr>
              </a:outerShdw>
            </a:effectLst>
          </p:spPr>
        </p:pic>
        <p:pic>
          <p:nvPicPr>
            <p:cNvPr id="122" name="ekal.jpg" descr="ekal.jpg">
              <a:extLst>
                <a:ext uri="{FF2B5EF4-FFF2-40B4-BE49-F238E27FC236}">
                  <a16:creationId xmlns:a16="http://schemas.microsoft.com/office/drawing/2014/main" id="{92F4C84F-4781-A8A6-9448-83066D219720}"/>
                </a:ext>
              </a:extLst>
            </p:cNvPr>
            <p:cNvPicPr>
              <a:picLocks/>
            </p:cNvPicPr>
            <p:nvPr/>
          </p:nvPicPr>
          <p:blipFill rotWithShape="1">
            <a:blip r:embed="rId7" cstate="screen">
              <a:extLst>
                <a:ext uri="{28A0092B-C50C-407E-A947-70E740481C1C}">
                  <a14:useLocalDpi xmlns:a14="http://schemas.microsoft.com/office/drawing/2010/main"/>
                </a:ext>
              </a:extLst>
            </a:blip>
            <a:srcRect l="76776" t="42059" r="9603" b="44465"/>
            <a:stretch/>
          </p:blipFill>
          <p:spPr>
            <a:xfrm>
              <a:off x="9262905" y="4644338"/>
              <a:ext cx="1929138" cy="963982"/>
            </a:xfrm>
            <a:prstGeom prst="roundRect">
              <a:avLst>
                <a:gd name="adj" fmla="val 8316"/>
              </a:avLst>
            </a:prstGeom>
            <a:ln w="38100">
              <a:solidFill>
                <a:schemeClr val="bg1"/>
              </a:solidFill>
              <a:miter lim="400000"/>
            </a:ln>
            <a:effectLst>
              <a:outerShdw blurRad="63500" sx="101000" sy="101000" algn="ctr" rotWithShape="0">
                <a:prstClr val="black">
                  <a:alpha val="20000"/>
                </a:prstClr>
              </a:outerShdw>
            </a:effectLst>
          </p:spPr>
        </p:pic>
      </p:grpSp>
      <p:sp>
        <p:nvSpPr>
          <p:cNvPr id="4" name="Rounded Rectangle 510">
            <a:extLst>
              <a:ext uri="{FF2B5EF4-FFF2-40B4-BE49-F238E27FC236}">
                <a16:creationId xmlns:a16="http://schemas.microsoft.com/office/drawing/2014/main" id="{9029EC7C-9B53-4BDC-CCC9-EDEC63AADAEE}"/>
              </a:ext>
            </a:extLst>
          </p:cNvPr>
          <p:cNvSpPr/>
          <p:nvPr/>
        </p:nvSpPr>
        <p:spPr>
          <a:xfrm>
            <a:off x="0" y="6510355"/>
            <a:ext cx="12191999" cy="347645"/>
          </a:xfrm>
          <a:prstGeom prst="roundRect">
            <a:avLst>
              <a:gd name="adj" fmla="val 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41EFE72C-1A55-217C-5F36-C65CEDF66C03}"/>
              </a:ext>
            </a:extLst>
          </p:cNvPr>
          <p:cNvSpPr txBox="1"/>
          <p:nvPr/>
        </p:nvSpPr>
        <p:spPr>
          <a:xfrm>
            <a:off x="197180" y="6527318"/>
            <a:ext cx="6096000" cy="2489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Copyrights © 2025 | Rockwell Industries Limited | India | All Rights Reserved.</a:t>
            </a:r>
            <a:endParaRPr kumimoji="0" lang="en-IN"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grpSp>
        <p:nvGrpSpPr>
          <p:cNvPr id="125" name="Group 124">
            <a:extLst>
              <a:ext uri="{FF2B5EF4-FFF2-40B4-BE49-F238E27FC236}">
                <a16:creationId xmlns:a16="http://schemas.microsoft.com/office/drawing/2014/main" id="{39512B13-6762-161E-42CE-F7674DF40C12}"/>
              </a:ext>
            </a:extLst>
          </p:cNvPr>
          <p:cNvGrpSpPr/>
          <p:nvPr/>
        </p:nvGrpSpPr>
        <p:grpSpPr>
          <a:xfrm>
            <a:off x="227917" y="771476"/>
            <a:ext cx="9490241" cy="2026709"/>
            <a:chOff x="227917" y="771476"/>
            <a:chExt cx="9490241" cy="2026709"/>
          </a:xfrm>
        </p:grpSpPr>
        <p:sp>
          <p:nvSpPr>
            <p:cNvPr id="10" name="Rounded Rectangle 510">
              <a:extLst>
                <a:ext uri="{FF2B5EF4-FFF2-40B4-BE49-F238E27FC236}">
                  <a16:creationId xmlns:a16="http://schemas.microsoft.com/office/drawing/2014/main" id="{0A99D58D-35ED-7AAE-7251-657E6BE2230C}"/>
                </a:ext>
              </a:extLst>
            </p:cNvPr>
            <p:cNvSpPr/>
            <p:nvPr/>
          </p:nvSpPr>
          <p:spPr>
            <a:xfrm>
              <a:off x="1262715" y="830102"/>
              <a:ext cx="8455443" cy="1884215"/>
            </a:xfrm>
            <a:prstGeom prst="roundRect">
              <a:avLst>
                <a:gd name="adj" fmla="val 8723"/>
              </a:avLst>
            </a:prstGeom>
            <a:solidFill>
              <a:srgbClr val="D5D9E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nvGrpSpPr>
            <p:cNvPr id="29" name="Group 28">
              <a:extLst>
                <a:ext uri="{FF2B5EF4-FFF2-40B4-BE49-F238E27FC236}">
                  <a16:creationId xmlns:a16="http://schemas.microsoft.com/office/drawing/2014/main" id="{71FA6298-B676-ADB8-D42E-865D32974F8F}"/>
                </a:ext>
              </a:extLst>
            </p:cNvPr>
            <p:cNvGrpSpPr/>
            <p:nvPr/>
          </p:nvGrpSpPr>
          <p:grpSpPr>
            <a:xfrm>
              <a:off x="2325745" y="986459"/>
              <a:ext cx="7201028" cy="1571500"/>
              <a:chOff x="7515458" y="2406371"/>
              <a:chExt cx="7201028" cy="1571500"/>
            </a:xfrm>
          </p:grpSpPr>
          <p:sp>
            <p:nvSpPr>
              <p:cNvPr id="12" name="TextBox 11">
                <a:extLst>
                  <a:ext uri="{FF2B5EF4-FFF2-40B4-BE49-F238E27FC236}">
                    <a16:creationId xmlns:a16="http://schemas.microsoft.com/office/drawing/2014/main" id="{215AAD3E-591F-0B37-895A-F3B1230BAEE0}"/>
                  </a:ext>
                </a:extLst>
              </p:cNvPr>
              <p:cNvSpPr txBox="1"/>
              <p:nvPr/>
            </p:nvSpPr>
            <p:spPr>
              <a:xfrm>
                <a:off x="7515458" y="2406371"/>
                <a:ext cx="2368175"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gradFill flip="none" rotWithShape="1">
                      <a:gsLst>
                        <a:gs pos="10000">
                          <a:srgbClr val="2C4087"/>
                        </a:gs>
                        <a:gs pos="66000">
                          <a:srgbClr val="247FBF"/>
                        </a:gs>
                      </a:gsLst>
                      <a:lin ang="16200000" scaled="1"/>
                      <a:tileRect/>
                    </a:gradFill>
                    <a:effectLst/>
                    <a:uLnTx/>
                    <a:uFillTx/>
                    <a:latin typeface="Segoe UI" panose="020B0502040204020203" pitchFamily="34" charset="0"/>
                    <a:cs typeface="Segoe UI" panose="020B0502040204020203" pitchFamily="34" charset="0"/>
                  </a:rPr>
                  <a:t>About Ekal</a:t>
                </a:r>
                <a:endParaRPr kumimoji="0" lang="en-US" sz="3200" b="1" i="0" u="none" strike="noStrike" kern="1200" cap="none" spc="0" normalizeH="0" baseline="0" noProof="0" dirty="0">
                  <a:ln>
                    <a:noFill/>
                  </a:ln>
                  <a:gradFill flip="none" rotWithShape="1">
                    <a:gsLst>
                      <a:gs pos="10000">
                        <a:srgbClr val="2C4087"/>
                      </a:gs>
                      <a:gs pos="100000">
                        <a:srgbClr val="247FBF"/>
                      </a:gs>
                    </a:gsLst>
                    <a:lin ang="16200000" scaled="1"/>
                    <a:tileRect/>
                  </a:gradFill>
                  <a:effectLst/>
                  <a:uLnTx/>
                  <a:uFillTx/>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133F9CD6-EF13-45CB-DFF9-6F78896B98CA}"/>
                  </a:ext>
                </a:extLst>
              </p:cNvPr>
              <p:cNvSpPr txBox="1"/>
              <p:nvPr/>
            </p:nvSpPr>
            <p:spPr>
              <a:xfrm>
                <a:off x="7553052" y="2900653"/>
                <a:ext cx="7163434"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Ekal Vidyalaya is a Movement involved in integrated &amp; holistic development of rural &amp; tribal India &amp; Nepal. The main activity undertaken in this movement is to run one-teacher school (known as Ekal </a:t>
                </a:r>
                <a:r>
                  <a:rPr kumimoji="0" lang="en-US" sz="1600" i="0" u="none" strike="noStrike" kern="1200" cap="none" spc="0" normalizeH="0" baseline="0" noProof="0" dirty="0" err="1">
                    <a:ln>
                      <a:noFill/>
                    </a:ln>
                    <a:solidFill>
                      <a:prstClr val="black"/>
                    </a:solidFill>
                    <a:effectLst/>
                    <a:uLnTx/>
                    <a:uFillTx/>
                    <a:latin typeface="Segoe UI" panose="020B0502040204020203" pitchFamily="34" charset="0"/>
                    <a:cs typeface="Segoe UI" panose="020B0502040204020203" pitchFamily="34" charset="0"/>
                  </a:rPr>
                  <a:t>Vidyalayas</a:t>
                </a:r>
                <a:r>
                  <a:rPr kumimoji="0" lang="en-US" sz="160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all over India, in the remotest rural &amp; tribal village to take the education to every child.</a:t>
                </a:r>
              </a:p>
            </p:txBody>
          </p:sp>
        </p:grpSp>
        <p:grpSp>
          <p:nvGrpSpPr>
            <p:cNvPr id="31" name="Group 30">
              <a:extLst>
                <a:ext uri="{FF2B5EF4-FFF2-40B4-BE49-F238E27FC236}">
                  <a16:creationId xmlns:a16="http://schemas.microsoft.com/office/drawing/2014/main" id="{8863E982-4324-3F93-32B5-7A18340E485A}"/>
                </a:ext>
              </a:extLst>
            </p:cNvPr>
            <p:cNvGrpSpPr/>
            <p:nvPr/>
          </p:nvGrpSpPr>
          <p:grpSpPr>
            <a:xfrm>
              <a:off x="227917" y="771476"/>
              <a:ext cx="2026709" cy="2026709"/>
              <a:chOff x="227917" y="771476"/>
              <a:chExt cx="2026709" cy="2026709"/>
            </a:xfrm>
          </p:grpSpPr>
          <p:sp>
            <p:nvSpPr>
              <p:cNvPr id="11" name="Oval 10">
                <a:extLst>
                  <a:ext uri="{FF2B5EF4-FFF2-40B4-BE49-F238E27FC236}">
                    <a16:creationId xmlns:a16="http://schemas.microsoft.com/office/drawing/2014/main" id="{6A625346-B37E-B509-7CBB-9F1F848D348D}"/>
                  </a:ext>
                </a:extLst>
              </p:cNvPr>
              <p:cNvSpPr/>
              <p:nvPr/>
            </p:nvSpPr>
            <p:spPr>
              <a:xfrm>
                <a:off x="227917" y="771476"/>
                <a:ext cx="2026709" cy="2026709"/>
              </a:xfrm>
              <a:prstGeom prst="ellipse">
                <a:avLst/>
              </a:prstGeom>
              <a:solidFill>
                <a:schemeClr val="bg1"/>
              </a:solidFill>
              <a:ln>
                <a:solidFill>
                  <a:schemeClr val="accent5">
                    <a:lumMod val="20000"/>
                    <a:lumOff val="80000"/>
                  </a:schemeClr>
                </a:solidFill>
              </a:ln>
              <a:effectLst>
                <a:outerShdw blurRad="152400" dist="38100" dir="5400000" algn="t" rotWithShape="0">
                  <a:schemeClr val="accent5">
                    <a:lumMod val="40000"/>
                    <a:lumOff val="60000"/>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latin typeface="Segoe UI" panose="020B0502040204020203" pitchFamily="34" charset="0"/>
                  <a:cs typeface="Segoe UI" panose="020B0502040204020203" pitchFamily="34" charset="0"/>
                </a:endParaRPr>
              </a:p>
            </p:txBody>
          </p:sp>
          <p:pic>
            <p:nvPicPr>
              <p:cNvPr id="2" name="Image" descr="Image">
                <a:extLst>
                  <a:ext uri="{FF2B5EF4-FFF2-40B4-BE49-F238E27FC236}">
                    <a16:creationId xmlns:a16="http://schemas.microsoft.com/office/drawing/2014/main" id="{2C3B0697-7C26-5CA1-3AE7-E8C306C452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4157" r="24157"/>
              <a:stretch/>
            </p:blipFill>
            <p:spPr>
              <a:xfrm>
                <a:off x="546601" y="886965"/>
                <a:ext cx="1389340" cy="1612851"/>
              </a:xfrm>
              <a:prstGeom prst="rect">
                <a:avLst/>
              </a:prstGeom>
            </p:spPr>
          </p:pic>
        </p:grpSp>
      </p:grpSp>
      <p:grpSp>
        <p:nvGrpSpPr>
          <p:cNvPr id="7" name="Group 6">
            <a:extLst>
              <a:ext uri="{FF2B5EF4-FFF2-40B4-BE49-F238E27FC236}">
                <a16:creationId xmlns:a16="http://schemas.microsoft.com/office/drawing/2014/main" id="{DEFF240E-5257-7738-67D5-3185768A4EBD}"/>
              </a:ext>
            </a:extLst>
          </p:cNvPr>
          <p:cNvGrpSpPr/>
          <p:nvPr/>
        </p:nvGrpSpPr>
        <p:grpSpPr>
          <a:xfrm>
            <a:off x="9875227" y="830098"/>
            <a:ext cx="2316773" cy="5542457"/>
            <a:chOff x="9875227" y="830098"/>
            <a:chExt cx="2316773" cy="5542457"/>
          </a:xfrm>
        </p:grpSpPr>
        <p:grpSp>
          <p:nvGrpSpPr>
            <p:cNvPr id="126" name="Group 125">
              <a:extLst>
                <a:ext uri="{FF2B5EF4-FFF2-40B4-BE49-F238E27FC236}">
                  <a16:creationId xmlns:a16="http://schemas.microsoft.com/office/drawing/2014/main" id="{21870679-818A-2EC0-CB5F-86F8EBF9224C}"/>
                </a:ext>
              </a:extLst>
            </p:cNvPr>
            <p:cNvGrpSpPr/>
            <p:nvPr/>
          </p:nvGrpSpPr>
          <p:grpSpPr>
            <a:xfrm>
              <a:off x="9875227" y="830098"/>
              <a:ext cx="2316773" cy="5542457"/>
              <a:chOff x="9875227" y="830098"/>
              <a:chExt cx="2316773" cy="5542457"/>
            </a:xfrm>
          </p:grpSpPr>
          <p:sp>
            <p:nvSpPr>
              <p:cNvPr id="32" name="Rectangle: Top Corners Rounded 31">
                <a:extLst>
                  <a:ext uri="{FF2B5EF4-FFF2-40B4-BE49-F238E27FC236}">
                    <a16:creationId xmlns:a16="http://schemas.microsoft.com/office/drawing/2014/main" id="{4887DF38-88C6-2637-78C6-7BBAFBAD547A}"/>
                  </a:ext>
                </a:extLst>
              </p:cNvPr>
              <p:cNvSpPr/>
              <p:nvPr/>
            </p:nvSpPr>
            <p:spPr>
              <a:xfrm rot="5400000" flipV="1">
                <a:off x="8262385" y="2442941"/>
                <a:ext cx="5542457" cy="2316772"/>
              </a:xfrm>
              <a:prstGeom prst="round2SameRect">
                <a:avLst>
                  <a:gd name="adj1" fmla="val 3783"/>
                  <a:gd name="adj2" fmla="val 0"/>
                </a:avLst>
              </a:prstGeom>
              <a:gradFill flip="none" rotWithShape="1">
                <a:gsLst>
                  <a:gs pos="0">
                    <a:srgbClr val="2083C3"/>
                  </a:gs>
                  <a:gs pos="100000">
                    <a:srgbClr val="2C357D"/>
                  </a:gs>
                </a:gsLst>
                <a:lin ang="1080000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latin typeface="Segoe UI" panose="020B0502040204020203" pitchFamily="34" charset="0"/>
                  <a:cs typeface="Segoe UI" panose="020B0502040204020203" pitchFamily="34" charset="0"/>
                </a:endParaRPr>
              </a:p>
            </p:txBody>
          </p:sp>
          <p:grpSp>
            <p:nvGrpSpPr>
              <p:cNvPr id="106" name="Group 105">
                <a:extLst>
                  <a:ext uri="{FF2B5EF4-FFF2-40B4-BE49-F238E27FC236}">
                    <a16:creationId xmlns:a16="http://schemas.microsoft.com/office/drawing/2014/main" id="{EC6AE16C-84E9-597B-0D52-923AF3E109B3}"/>
                  </a:ext>
                </a:extLst>
              </p:cNvPr>
              <p:cNvGrpSpPr/>
              <p:nvPr/>
            </p:nvGrpSpPr>
            <p:grpSpPr>
              <a:xfrm>
                <a:off x="9875227" y="994634"/>
                <a:ext cx="2316773" cy="825175"/>
                <a:chOff x="9875227" y="1284475"/>
                <a:chExt cx="2316773" cy="825175"/>
              </a:xfrm>
            </p:grpSpPr>
            <p:grpSp>
              <p:nvGrpSpPr>
                <p:cNvPr id="105" name="Group 104">
                  <a:extLst>
                    <a:ext uri="{FF2B5EF4-FFF2-40B4-BE49-F238E27FC236}">
                      <a16:creationId xmlns:a16="http://schemas.microsoft.com/office/drawing/2014/main" id="{D37FE85D-23DE-D86E-0A5B-4ADEB2D9FC90}"/>
                    </a:ext>
                  </a:extLst>
                </p:cNvPr>
                <p:cNvGrpSpPr/>
                <p:nvPr/>
              </p:nvGrpSpPr>
              <p:grpSpPr>
                <a:xfrm>
                  <a:off x="10286621" y="1736775"/>
                  <a:ext cx="1427178" cy="372875"/>
                  <a:chOff x="10286621" y="1736775"/>
                  <a:chExt cx="1427178" cy="372875"/>
                </a:xfrm>
              </p:grpSpPr>
              <p:pic>
                <p:nvPicPr>
                  <p:cNvPr id="100" name="Picture 99">
                    <a:extLst>
                      <a:ext uri="{FF2B5EF4-FFF2-40B4-BE49-F238E27FC236}">
                        <a16:creationId xmlns:a16="http://schemas.microsoft.com/office/drawing/2014/main" id="{9DE9BC6E-29A1-E14F-F917-0A20A5CBA0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86621" y="1736874"/>
                    <a:ext cx="372677" cy="372677"/>
                  </a:xfrm>
                  <a:prstGeom prst="rect">
                    <a:avLst/>
                  </a:prstGeom>
                </p:spPr>
              </p:pic>
              <p:pic>
                <p:nvPicPr>
                  <p:cNvPr id="102" name="Picture 101">
                    <a:extLst>
                      <a:ext uri="{FF2B5EF4-FFF2-40B4-BE49-F238E27FC236}">
                        <a16:creationId xmlns:a16="http://schemas.microsoft.com/office/drawing/2014/main" id="{CE2FBD5A-2E0B-3979-F89C-6F8B687B4A0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40924" y="1736775"/>
                    <a:ext cx="372875" cy="372875"/>
                  </a:xfrm>
                  <a:prstGeom prst="rect">
                    <a:avLst/>
                  </a:prstGeom>
                </p:spPr>
              </p:pic>
            </p:grpSp>
            <p:sp>
              <p:nvSpPr>
                <p:cNvPr id="104" name="TextBox 103">
                  <a:extLst>
                    <a:ext uri="{FF2B5EF4-FFF2-40B4-BE49-F238E27FC236}">
                      <a16:creationId xmlns:a16="http://schemas.microsoft.com/office/drawing/2014/main" id="{F762C425-EBF4-58AE-7FEC-7ABFFA0CA5FF}"/>
                    </a:ext>
                  </a:extLst>
                </p:cNvPr>
                <p:cNvSpPr txBox="1"/>
                <p:nvPr/>
              </p:nvSpPr>
              <p:spPr>
                <a:xfrm>
                  <a:off x="9875227" y="1284475"/>
                  <a:ext cx="231677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2B51B"/>
                      </a:solidFill>
                      <a:effectLst/>
                      <a:uLnTx/>
                      <a:uFillTx/>
                      <a:latin typeface="Segoe UI" panose="020B0502040204020203" pitchFamily="34" charset="0"/>
                      <a:cs typeface="Segoe UI" panose="020B0502040204020203" pitchFamily="34" charset="0"/>
                    </a:rPr>
                    <a:t>India   </a:t>
                  </a:r>
                  <a:r>
                    <a:rPr kumimoji="0" lang="en-US" sz="2000" i="0" u="none" strike="noStrike" kern="1200" cap="none" spc="0" normalizeH="0" baseline="0" noProof="0" dirty="0">
                      <a:ln>
                        <a:noFill/>
                      </a:ln>
                      <a:solidFill>
                        <a:srgbClr val="F2B51B"/>
                      </a:solidFill>
                      <a:effectLst/>
                      <a:uLnTx/>
                      <a:uFillTx/>
                      <a:latin typeface="Segoe UI" panose="020B0502040204020203" pitchFamily="34" charset="0"/>
                      <a:cs typeface="Segoe UI" panose="020B0502040204020203" pitchFamily="34" charset="0"/>
                    </a:rPr>
                    <a:t>|</a:t>
                  </a:r>
                  <a:r>
                    <a:rPr kumimoji="0" lang="en-US" sz="2000" b="1" i="0" u="none" strike="noStrike" kern="1200" cap="none" spc="0" normalizeH="0" baseline="0" noProof="0" dirty="0">
                      <a:ln>
                        <a:noFill/>
                      </a:ln>
                      <a:solidFill>
                        <a:srgbClr val="F2B51B"/>
                      </a:solidFill>
                      <a:effectLst/>
                      <a:uLnTx/>
                      <a:uFillTx/>
                      <a:latin typeface="Segoe UI" panose="020B0502040204020203" pitchFamily="34" charset="0"/>
                      <a:cs typeface="Segoe UI" panose="020B0502040204020203" pitchFamily="34" charset="0"/>
                    </a:rPr>
                    <a:t>   Nepal</a:t>
                  </a:r>
                </a:p>
              </p:txBody>
            </p:sp>
          </p:grpSp>
        </p:grpSp>
        <p:grpSp>
          <p:nvGrpSpPr>
            <p:cNvPr id="95" name="Group 94">
              <a:extLst>
                <a:ext uri="{FF2B5EF4-FFF2-40B4-BE49-F238E27FC236}">
                  <a16:creationId xmlns:a16="http://schemas.microsoft.com/office/drawing/2014/main" id="{3DCF33A0-C455-A1BC-6A41-BC79B5B8E3FA}"/>
                </a:ext>
              </a:extLst>
            </p:cNvPr>
            <p:cNvGrpSpPr/>
            <p:nvPr/>
          </p:nvGrpSpPr>
          <p:grpSpPr>
            <a:xfrm>
              <a:off x="10085602" y="2134219"/>
              <a:ext cx="1872674" cy="675058"/>
              <a:chOff x="10002678" y="2271379"/>
              <a:chExt cx="1872674" cy="675058"/>
            </a:xfrm>
          </p:grpSpPr>
          <p:pic>
            <p:nvPicPr>
              <p:cNvPr id="51" name="Picture 50">
                <a:extLst>
                  <a:ext uri="{FF2B5EF4-FFF2-40B4-BE49-F238E27FC236}">
                    <a16:creationId xmlns:a16="http://schemas.microsoft.com/office/drawing/2014/main" id="{7DA9E0C5-EF1C-9696-2815-6A68A8C069A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002678" y="2403755"/>
                <a:ext cx="379528" cy="379528"/>
              </a:xfrm>
              <a:prstGeom prst="rect">
                <a:avLst/>
              </a:prstGeom>
            </p:spPr>
          </p:pic>
          <p:grpSp>
            <p:nvGrpSpPr>
              <p:cNvPr id="50" name="Group 49">
                <a:extLst>
                  <a:ext uri="{FF2B5EF4-FFF2-40B4-BE49-F238E27FC236}">
                    <a16:creationId xmlns:a16="http://schemas.microsoft.com/office/drawing/2014/main" id="{392FBB2F-C67C-BC16-C99D-D472A2FC94CC}"/>
                  </a:ext>
                </a:extLst>
              </p:cNvPr>
              <p:cNvGrpSpPr/>
              <p:nvPr/>
            </p:nvGrpSpPr>
            <p:grpSpPr>
              <a:xfrm>
                <a:off x="10401345" y="2271379"/>
                <a:ext cx="1474007" cy="675058"/>
                <a:chOff x="8536843" y="1942570"/>
                <a:chExt cx="1696505" cy="675058"/>
              </a:xfrm>
            </p:grpSpPr>
            <p:sp>
              <p:nvSpPr>
                <p:cNvPr id="39" name="TextBox 38">
                  <a:extLst>
                    <a:ext uri="{FF2B5EF4-FFF2-40B4-BE49-F238E27FC236}">
                      <a16:creationId xmlns:a16="http://schemas.microsoft.com/office/drawing/2014/main" id="{CC3BD588-535D-241D-5CD8-F693255016C0}"/>
                    </a:ext>
                  </a:extLst>
                </p:cNvPr>
                <p:cNvSpPr txBox="1"/>
                <p:nvPr/>
              </p:nvSpPr>
              <p:spPr>
                <a:xfrm>
                  <a:off x="8536843" y="1942570"/>
                  <a:ext cx="1696505" cy="430887"/>
                </a:xfrm>
                <a:prstGeom prst="rect">
                  <a:avLst/>
                </a:prstGeom>
                <a:noFill/>
              </p:spPr>
              <p:txBody>
                <a:bodyPr wrap="square"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1,02,552</a:t>
                  </a:r>
                </a:p>
              </p:txBody>
            </p:sp>
            <p:sp>
              <p:nvSpPr>
                <p:cNvPr id="49" name="TextBox 48">
                  <a:extLst>
                    <a:ext uri="{FF2B5EF4-FFF2-40B4-BE49-F238E27FC236}">
                      <a16:creationId xmlns:a16="http://schemas.microsoft.com/office/drawing/2014/main" id="{F5128393-345C-0580-562D-AF2A85B50EEA}"/>
                    </a:ext>
                  </a:extLst>
                </p:cNvPr>
                <p:cNvSpPr txBox="1"/>
                <p:nvPr/>
              </p:nvSpPr>
              <p:spPr>
                <a:xfrm>
                  <a:off x="8536843" y="2279074"/>
                  <a:ext cx="1560939"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Schools</a:t>
                  </a:r>
                </a:p>
              </p:txBody>
            </p:sp>
          </p:grpSp>
        </p:grpSp>
        <p:grpSp>
          <p:nvGrpSpPr>
            <p:cNvPr id="127" name="Group 126">
              <a:extLst>
                <a:ext uri="{FF2B5EF4-FFF2-40B4-BE49-F238E27FC236}">
                  <a16:creationId xmlns:a16="http://schemas.microsoft.com/office/drawing/2014/main" id="{3CD93E04-FAF8-DE09-0E57-40CB34AE81FD}"/>
                </a:ext>
              </a:extLst>
            </p:cNvPr>
            <p:cNvGrpSpPr/>
            <p:nvPr/>
          </p:nvGrpSpPr>
          <p:grpSpPr>
            <a:xfrm>
              <a:off x="10076269" y="3008186"/>
              <a:ext cx="1914688" cy="873967"/>
              <a:chOff x="10076269" y="3008186"/>
              <a:chExt cx="1914688" cy="873967"/>
            </a:xfrm>
          </p:grpSpPr>
          <p:grpSp>
            <p:nvGrpSpPr>
              <p:cNvPr id="94" name="Group 93">
                <a:extLst>
                  <a:ext uri="{FF2B5EF4-FFF2-40B4-BE49-F238E27FC236}">
                    <a16:creationId xmlns:a16="http://schemas.microsoft.com/office/drawing/2014/main" id="{02B6C1BF-E559-3A45-392D-9C47D92CD644}"/>
                  </a:ext>
                </a:extLst>
              </p:cNvPr>
              <p:cNvGrpSpPr/>
              <p:nvPr/>
            </p:nvGrpSpPr>
            <p:grpSpPr>
              <a:xfrm>
                <a:off x="10085602" y="3207095"/>
                <a:ext cx="1872673" cy="675058"/>
                <a:chOff x="10002678" y="3308244"/>
                <a:chExt cx="1872673" cy="675058"/>
              </a:xfrm>
            </p:grpSpPr>
            <p:pic>
              <p:nvPicPr>
                <p:cNvPr id="76" name="Picture 75">
                  <a:extLst>
                    <a:ext uri="{FF2B5EF4-FFF2-40B4-BE49-F238E27FC236}">
                      <a16:creationId xmlns:a16="http://schemas.microsoft.com/office/drawing/2014/main" id="{23247225-1ECC-95DE-7651-13FB46167168}"/>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002678" y="3440620"/>
                  <a:ext cx="379528" cy="379528"/>
                </a:xfrm>
                <a:prstGeom prst="rect">
                  <a:avLst/>
                </a:prstGeom>
              </p:spPr>
            </p:pic>
            <p:grpSp>
              <p:nvGrpSpPr>
                <p:cNvPr id="75" name="Group 74">
                  <a:extLst>
                    <a:ext uri="{FF2B5EF4-FFF2-40B4-BE49-F238E27FC236}">
                      <a16:creationId xmlns:a16="http://schemas.microsoft.com/office/drawing/2014/main" id="{12071B38-034A-F280-9D11-9A06CE3167E1}"/>
                    </a:ext>
                  </a:extLst>
                </p:cNvPr>
                <p:cNvGrpSpPr/>
                <p:nvPr/>
              </p:nvGrpSpPr>
              <p:grpSpPr>
                <a:xfrm>
                  <a:off x="10401344" y="3308244"/>
                  <a:ext cx="1474007" cy="675058"/>
                  <a:chOff x="8536843" y="1942570"/>
                  <a:chExt cx="1696505" cy="675058"/>
                </a:xfrm>
              </p:grpSpPr>
              <p:sp>
                <p:nvSpPr>
                  <p:cNvPr id="77" name="TextBox 76">
                    <a:extLst>
                      <a:ext uri="{FF2B5EF4-FFF2-40B4-BE49-F238E27FC236}">
                        <a16:creationId xmlns:a16="http://schemas.microsoft.com/office/drawing/2014/main" id="{7C01A00D-9164-ABBA-F99F-E0C3D5AE300F}"/>
                      </a:ext>
                    </a:extLst>
                  </p:cNvPr>
                  <p:cNvSpPr txBox="1"/>
                  <p:nvPr/>
                </p:nvSpPr>
                <p:spPr>
                  <a:xfrm>
                    <a:off x="8536843" y="1942570"/>
                    <a:ext cx="1696505" cy="430887"/>
                  </a:xfrm>
                  <a:prstGeom prst="rect">
                    <a:avLst/>
                  </a:prstGeom>
                  <a:noFill/>
                </p:spPr>
                <p:txBody>
                  <a:bodyPr wrap="square"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26,32,065</a:t>
                    </a:r>
                  </a:p>
                </p:txBody>
              </p:sp>
              <p:sp>
                <p:nvSpPr>
                  <p:cNvPr id="78" name="TextBox 77">
                    <a:extLst>
                      <a:ext uri="{FF2B5EF4-FFF2-40B4-BE49-F238E27FC236}">
                        <a16:creationId xmlns:a16="http://schemas.microsoft.com/office/drawing/2014/main" id="{8E4639EC-C24C-C51D-ED7C-5347943351FC}"/>
                      </a:ext>
                    </a:extLst>
                  </p:cNvPr>
                  <p:cNvSpPr txBox="1"/>
                  <p:nvPr/>
                </p:nvSpPr>
                <p:spPr>
                  <a:xfrm>
                    <a:off x="8536843" y="2279074"/>
                    <a:ext cx="1560939"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Students</a:t>
                    </a:r>
                  </a:p>
                </p:txBody>
              </p:sp>
            </p:grpSp>
          </p:grpSp>
          <p:cxnSp>
            <p:nvCxnSpPr>
              <p:cNvPr id="111" name="Straight Connector 110">
                <a:extLst>
                  <a:ext uri="{FF2B5EF4-FFF2-40B4-BE49-F238E27FC236}">
                    <a16:creationId xmlns:a16="http://schemas.microsoft.com/office/drawing/2014/main" id="{D691D51B-604A-ABCF-25BD-6F3B04FDB1A0}"/>
                  </a:ext>
                </a:extLst>
              </p:cNvPr>
              <p:cNvCxnSpPr>
                <a:cxnSpLocks/>
              </p:cNvCxnSpPr>
              <p:nvPr/>
            </p:nvCxnSpPr>
            <p:spPr>
              <a:xfrm>
                <a:off x="10076269" y="3008186"/>
                <a:ext cx="1914688" cy="0"/>
              </a:xfrm>
              <a:prstGeom prst="line">
                <a:avLst/>
              </a:prstGeom>
              <a:ln w="12700">
                <a:solidFill>
                  <a:schemeClr val="bg1">
                    <a:lumMod val="9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3DE9AC27-2BA6-8C89-8389-EFC85F0DB46C}"/>
                </a:ext>
              </a:extLst>
            </p:cNvPr>
            <p:cNvGrpSpPr/>
            <p:nvPr/>
          </p:nvGrpSpPr>
          <p:grpSpPr>
            <a:xfrm>
              <a:off x="10066626" y="4081061"/>
              <a:ext cx="1924331" cy="873967"/>
              <a:chOff x="10066626" y="4081061"/>
              <a:chExt cx="1924331" cy="873967"/>
            </a:xfrm>
          </p:grpSpPr>
          <p:grpSp>
            <p:nvGrpSpPr>
              <p:cNvPr id="93" name="Group 92">
                <a:extLst>
                  <a:ext uri="{FF2B5EF4-FFF2-40B4-BE49-F238E27FC236}">
                    <a16:creationId xmlns:a16="http://schemas.microsoft.com/office/drawing/2014/main" id="{51D04940-98EE-7D54-F300-339C30BA9F90}"/>
                  </a:ext>
                </a:extLst>
              </p:cNvPr>
              <p:cNvGrpSpPr/>
              <p:nvPr/>
            </p:nvGrpSpPr>
            <p:grpSpPr>
              <a:xfrm>
                <a:off x="10066626" y="4279970"/>
                <a:ext cx="1891649" cy="675058"/>
                <a:chOff x="9983702" y="4345109"/>
                <a:chExt cx="1891649" cy="675058"/>
              </a:xfrm>
            </p:grpSpPr>
            <p:pic>
              <p:nvPicPr>
                <p:cNvPr id="81" name="Picture 80">
                  <a:extLst>
                    <a:ext uri="{FF2B5EF4-FFF2-40B4-BE49-F238E27FC236}">
                      <a16:creationId xmlns:a16="http://schemas.microsoft.com/office/drawing/2014/main" id="{881A2715-1010-6187-68FC-FE33F47833DE}"/>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9983702" y="4458509"/>
                  <a:ext cx="417481" cy="417481"/>
                </a:xfrm>
                <a:prstGeom prst="rect">
                  <a:avLst/>
                </a:prstGeom>
              </p:spPr>
            </p:pic>
            <p:grpSp>
              <p:nvGrpSpPr>
                <p:cNvPr id="80" name="Group 79">
                  <a:extLst>
                    <a:ext uri="{FF2B5EF4-FFF2-40B4-BE49-F238E27FC236}">
                      <a16:creationId xmlns:a16="http://schemas.microsoft.com/office/drawing/2014/main" id="{4FCBB139-C375-1CF2-617A-977EC9EA8AC9}"/>
                    </a:ext>
                  </a:extLst>
                </p:cNvPr>
                <p:cNvGrpSpPr/>
                <p:nvPr/>
              </p:nvGrpSpPr>
              <p:grpSpPr>
                <a:xfrm>
                  <a:off x="10401344" y="4345109"/>
                  <a:ext cx="1474007" cy="675058"/>
                  <a:chOff x="8536843" y="1942570"/>
                  <a:chExt cx="1696505" cy="675058"/>
                </a:xfrm>
              </p:grpSpPr>
              <p:sp>
                <p:nvSpPr>
                  <p:cNvPr id="82" name="TextBox 81">
                    <a:extLst>
                      <a:ext uri="{FF2B5EF4-FFF2-40B4-BE49-F238E27FC236}">
                        <a16:creationId xmlns:a16="http://schemas.microsoft.com/office/drawing/2014/main" id="{8665DE2E-0535-3C51-BA53-C5008B34315C}"/>
                      </a:ext>
                    </a:extLst>
                  </p:cNvPr>
                  <p:cNvSpPr txBox="1"/>
                  <p:nvPr/>
                </p:nvSpPr>
                <p:spPr>
                  <a:xfrm>
                    <a:off x="8536843" y="1942570"/>
                    <a:ext cx="1696505" cy="430887"/>
                  </a:xfrm>
                  <a:prstGeom prst="rect">
                    <a:avLst/>
                  </a:prstGeom>
                  <a:noFill/>
                </p:spPr>
                <p:txBody>
                  <a:bodyPr wrap="square"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13,16,106</a:t>
                    </a:r>
                  </a:p>
                </p:txBody>
              </p:sp>
              <p:sp>
                <p:nvSpPr>
                  <p:cNvPr id="83" name="TextBox 82">
                    <a:extLst>
                      <a:ext uri="{FF2B5EF4-FFF2-40B4-BE49-F238E27FC236}">
                        <a16:creationId xmlns:a16="http://schemas.microsoft.com/office/drawing/2014/main" id="{CC20161A-EA31-9047-C60F-44452BB5D947}"/>
                      </a:ext>
                    </a:extLst>
                  </p:cNvPr>
                  <p:cNvSpPr txBox="1"/>
                  <p:nvPr/>
                </p:nvSpPr>
                <p:spPr>
                  <a:xfrm>
                    <a:off x="8536843" y="2279074"/>
                    <a:ext cx="1560939"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Boys</a:t>
                    </a:r>
                  </a:p>
                </p:txBody>
              </p:sp>
            </p:grpSp>
          </p:grpSp>
          <p:cxnSp>
            <p:nvCxnSpPr>
              <p:cNvPr id="113" name="Straight Connector 112">
                <a:extLst>
                  <a:ext uri="{FF2B5EF4-FFF2-40B4-BE49-F238E27FC236}">
                    <a16:creationId xmlns:a16="http://schemas.microsoft.com/office/drawing/2014/main" id="{BC4F0993-1EB1-2396-2C2D-30B08C48FB6E}"/>
                  </a:ext>
                </a:extLst>
              </p:cNvPr>
              <p:cNvCxnSpPr>
                <a:cxnSpLocks/>
              </p:cNvCxnSpPr>
              <p:nvPr/>
            </p:nvCxnSpPr>
            <p:spPr>
              <a:xfrm>
                <a:off x="10076269" y="4081061"/>
                <a:ext cx="1914688" cy="0"/>
              </a:xfrm>
              <a:prstGeom prst="line">
                <a:avLst/>
              </a:prstGeom>
              <a:ln w="12700">
                <a:solidFill>
                  <a:schemeClr val="bg1">
                    <a:lumMod val="9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C65C7D94-C85C-5E9C-6E10-B3978B23B146}"/>
                </a:ext>
              </a:extLst>
            </p:cNvPr>
            <p:cNvGrpSpPr/>
            <p:nvPr/>
          </p:nvGrpSpPr>
          <p:grpSpPr>
            <a:xfrm>
              <a:off x="10076269" y="5153936"/>
              <a:ext cx="1914688" cy="873966"/>
              <a:chOff x="10076269" y="5153936"/>
              <a:chExt cx="1914688" cy="873966"/>
            </a:xfrm>
          </p:grpSpPr>
          <p:grpSp>
            <p:nvGrpSpPr>
              <p:cNvPr id="92" name="Group 91">
                <a:extLst>
                  <a:ext uri="{FF2B5EF4-FFF2-40B4-BE49-F238E27FC236}">
                    <a16:creationId xmlns:a16="http://schemas.microsoft.com/office/drawing/2014/main" id="{01256A4A-9A3A-1181-73D4-D88AA8D6A3A2}"/>
                  </a:ext>
                </a:extLst>
              </p:cNvPr>
              <p:cNvGrpSpPr/>
              <p:nvPr/>
            </p:nvGrpSpPr>
            <p:grpSpPr>
              <a:xfrm>
                <a:off x="10085602" y="5352844"/>
                <a:ext cx="1872673" cy="675058"/>
                <a:chOff x="10002678" y="5381975"/>
                <a:chExt cx="1872673" cy="675058"/>
              </a:xfrm>
            </p:grpSpPr>
            <p:grpSp>
              <p:nvGrpSpPr>
                <p:cNvPr id="85" name="Group 84">
                  <a:extLst>
                    <a:ext uri="{FF2B5EF4-FFF2-40B4-BE49-F238E27FC236}">
                      <a16:creationId xmlns:a16="http://schemas.microsoft.com/office/drawing/2014/main" id="{FFF1268D-2BE7-23B0-38A5-1BDB7AEAED02}"/>
                    </a:ext>
                  </a:extLst>
                </p:cNvPr>
                <p:cNvGrpSpPr/>
                <p:nvPr/>
              </p:nvGrpSpPr>
              <p:grpSpPr>
                <a:xfrm>
                  <a:off x="10401344" y="5381975"/>
                  <a:ext cx="1474007" cy="675058"/>
                  <a:chOff x="8536843" y="1942570"/>
                  <a:chExt cx="1696505" cy="675058"/>
                </a:xfrm>
              </p:grpSpPr>
              <p:sp>
                <p:nvSpPr>
                  <p:cNvPr id="87" name="TextBox 86">
                    <a:extLst>
                      <a:ext uri="{FF2B5EF4-FFF2-40B4-BE49-F238E27FC236}">
                        <a16:creationId xmlns:a16="http://schemas.microsoft.com/office/drawing/2014/main" id="{440A4F31-2607-29E8-B9A4-54AE7EC3227D}"/>
                      </a:ext>
                    </a:extLst>
                  </p:cNvPr>
                  <p:cNvSpPr txBox="1"/>
                  <p:nvPr/>
                </p:nvSpPr>
                <p:spPr>
                  <a:xfrm>
                    <a:off x="8536843" y="1942570"/>
                    <a:ext cx="1696505" cy="430887"/>
                  </a:xfrm>
                  <a:prstGeom prst="rect">
                    <a:avLst/>
                  </a:prstGeom>
                  <a:noFill/>
                </p:spPr>
                <p:txBody>
                  <a:bodyPr wrap="square"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13,15,959</a:t>
                    </a:r>
                  </a:p>
                </p:txBody>
              </p:sp>
              <p:sp>
                <p:nvSpPr>
                  <p:cNvPr id="88" name="TextBox 87">
                    <a:extLst>
                      <a:ext uri="{FF2B5EF4-FFF2-40B4-BE49-F238E27FC236}">
                        <a16:creationId xmlns:a16="http://schemas.microsoft.com/office/drawing/2014/main" id="{4DD03F50-488D-643A-20A0-EA7F687D8C55}"/>
                      </a:ext>
                    </a:extLst>
                  </p:cNvPr>
                  <p:cNvSpPr txBox="1"/>
                  <p:nvPr/>
                </p:nvSpPr>
                <p:spPr>
                  <a:xfrm>
                    <a:off x="8536843" y="2279074"/>
                    <a:ext cx="1560939"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Girls</a:t>
                    </a:r>
                  </a:p>
                </p:txBody>
              </p:sp>
            </p:grpSp>
            <p:pic>
              <p:nvPicPr>
                <p:cNvPr id="86" name="Picture 85">
                  <a:extLst>
                    <a:ext uri="{FF2B5EF4-FFF2-40B4-BE49-F238E27FC236}">
                      <a16:creationId xmlns:a16="http://schemas.microsoft.com/office/drawing/2014/main" id="{1F4D5400-B29E-1835-649E-3C3C3F45060B}"/>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0002678" y="5514351"/>
                  <a:ext cx="379528" cy="379528"/>
                </a:xfrm>
                <a:prstGeom prst="rect">
                  <a:avLst/>
                </a:prstGeom>
              </p:spPr>
            </p:pic>
          </p:grpSp>
          <p:cxnSp>
            <p:nvCxnSpPr>
              <p:cNvPr id="114" name="Straight Connector 113">
                <a:extLst>
                  <a:ext uri="{FF2B5EF4-FFF2-40B4-BE49-F238E27FC236}">
                    <a16:creationId xmlns:a16="http://schemas.microsoft.com/office/drawing/2014/main" id="{E1E6BB65-7FF1-016B-6BF7-2612B7A9464B}"/>
                  </a:ext>
                </a:extLst>
              </p:cNvPr>
              <p:cNvCxnSpPr>
                <a:cxnSpLocks/>
              </p:cNvCxnSpPr>
              <p:nvPr/>
            </p:nvCxnSpPr>
            <p:spPr>
              <a:xfrm>
                <a:off x="10076269" y="5153936"/>
                <a:ext cx="1914688" cy="0"/>
              </a:xfrm>
              <a:prstGeom prst="line">
                <a:avLst/>
              </a:prstGeom>
              <a:ln w="12700">
                <a:solidFill>
                  <a:schemeClr val="bg1">
                    <a:lumMod val="9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5" name="Freeform 8">
            <a:extLst>
              <a:ext uri="{FF2B5EF4-FFF2-40B4-BE49-F238E27FC236}">
                <a16:creationId xmlns:a16="http://schemas.microsoft.com/office/drawing/2014/main" id="{1C77B257-19C3-AC9D-3ECE-A024F305E036}"/>
              </a:ext>
            </a:extLst>
          </p:cNvPr>
          <p:cNvSpPr/>
          <p:nvPr/>
        </p:nvSpPr>
        <p:spPr>
          <a:xfrm>
            <a:off x="10662114" y="378216"/>
            <a:ext cx="1414638" cy="266261"/>
          </a:xfrm>
          <a:custGeom>
            <a:avLst/>
            <a:gdLst/>
            <a:ahLst/>
            <a:cxnLst/>
            <a:rect l="l" t="t" r="r" b="b"/>
            <a:pathLst>
              <a:path w="2121957" h="399392">
                <a:moveTo>
                  <a:pt x="0" y="0"/>
                </a:moveTo>
                <a:lnTo>
                  <a:pt x="2121957" y="0"/>
                </a:lnTo>
                <a:lnTo>
                  <a:pt x="2121957" y="399392"/>
                </a:lnTo>
                <a:lnTo>
                  <a:pt x="0" y="399392"/>
                </a:lnTo>
                <a:lnTo>
                  <a:pt x="0" y="0"/>
                </a:lnTo>
                <a:close/>
              </a:path>
            </a:pathLst>
          </a:custGeom>
          <a:blipFill>
            <a:blip r:embed="rId15"/>
            <a:stretch>
              <a:fillRect b="-53744"/>
            </a:stretch>
          </a:blipFill>
        </p:spPr>
      </p:sp>
    </p:spTree>
    <p:extLst>
      <p:ext uri="{BB962C8B-B14F-4D97-AF65-F5344CB8AC3E}">
        <p14:creationId xmlns:p14="http://schemas.microsoft.com/office/powerpoint/2010/main" val="389510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500"/>
                                        <p:tgtEl>
                                          <p:spTgt spid="124"/>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ircle: Hollow 10">
            <a:extLst>
              <a:ext uri="{FF2B5EF4-FFF2-40B4-BE49-F238E27FC236}">
                <a16:creationId xmlns:a16="http://schemas.microsoft.com/office/drawing/2014/main" id="{1D93429C-A2D7-8381-03CC-A6F72DC14F04}"/>
              </a:ext>
            </a:extLst>
          </p:cNvPr>
          <p:cNvSpPr/>
          <p:nvPr/>
        </p:nvSpPr>
        <p:spPr>
          <a:xfrm>
            <a:off x="1218386" y="3867629"/>
            <a:ext cx="4881629" cy="4967783"/>
          </a:xfrm>
          <a:prstGeom prst="donu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solidFill>
                <a:schemeClr val="tx1"/>
              </a:solidFill>
            </a:endParaRPr>
          </a:p>
        </p:txBody>
      </p:sp>
      <p:grpSp>
        <p:nvGrpSpPr>
          <p:cNvPr id="13" name="Group 12">
            <a:extLst>
              <a:ext uri="{FF2B5EF4-FFF2-40B4-BE49-F238E27FC236}">
                <a16:creationId xmlns:a16="http://schemas.microsoft.com/office/drawing/2014/main" id="{E917F74F-1A6E-0D00-466A-E2130849B5D9}"/>
              </a:ext>
            </a:extLst>
          </p:cNvPr>
          <p:cNvGrpSpPr/>
          <p:nvPr/>
        </p:nvGrpSpPr>
        <p:grpSpPr>
          <a:xfrm>
            <a:off x="570017" y="1141852"/>
            <a:ext cx="5169944" cy="533146"/>
            <a:chOff x="570017" y="1141852"/>
            <a:chExt cx="5169944" cy="533146"/>
          </a:xfrm>
        </p:grpSpPr>
        <p:sp>
          <p:nvSpPr>
            <p:cNvPr id="134" name="Rectangle: Rounded Corners 189">
              <a:extLst>
                <a:ext uri="{FF2B5EF4-FFF2-40B4-BE49-F238E27FC236}">
                  <a16:creationId xmlns:a16="http://schemas.microsoft.com/office/drawing/2014/main" id="{AF9C5FBB-E0CD-4514-AD04-12BCF9CDBB56}"/>
                </a:ext>
              </a:extLst>
            </p:cNvPr>
            <p:cNvSpPr/>
            <p:nvPr/>
          </p:nvSpPr>
          <p:spPr>
            <a:xfrm rot="10800000" flipH="1" flipV="1">
              <a:off x="570017" y="1141852"/>
              <a:ext cx="5169944" cy="533146"/>
            </a:xfrm>
            <a:prstGeom prst="rect">
              <a:avLst/>
            </a:prstGeom>
            <a:solidFill>
              <a:srgbClr val="F2B51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35" name="TextBox 134">
              <a:extLst>
                <a:ext uri="{FF2B5EF4-FFF2-40B4-BE49-F238E27FC236}">
                  <a16:creationId xmlns:a16="http://schemas.microsoft.com/office/drawing/2014/main" id="{51E85C07-BCA9-CBC0-EE6C-6097EF9074EA}"/>
                </a:ext>
              </a:extLst>
            </p:cNvPr>
            <p:cNvSpPr txBox="1"/>
            <p:nvPr/>
          </p:nvSpPr>
          <p:spPr>
            <a:xfrm>
              <a:off x="706815" y="1208370"/>
              <a:ext cx="4994089" cy="400110"/>
            </a:xfrm>
            <a:prstGeom prst="rect">
              <a:avLst/>
            </a:prstGeom>
            <a:noFill/>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ROCKWELL HAS ADOPTED MORE THAN </a:t>
              </a:r>
            </a:p>
          </p:txBody>
        </p:sp>
      </p:grpSp>
      <p:sp>
        <p:nvSpPr>
          <p:cNvPr id="103" name="Título 6">
            <a:extLst>
              <a:ext uri="{FF2B5EF4-FFF2-40B4-BE49-F238E27FC236}">
                <a16:creationId xmlns:a16="http://schemas.microsoft.com/office/drawing/2014/main" id="{74202267-3115-ACAC-1DC8-843386F938D4}"/>
              </a:ext>
            </a:extLst>
          </p:cNvPr>
          <p:cNvSpPr txBox="1">
            <a:spLocks/>
          </p:cNvSpPr>
          <p:nvPr/>
        </p:nvSpPr>
        <p:spPr>
          <a:xfrm>
            <a:off x="358780" y="226666"/>
            <a:ext cx="8386655" cy="795089"/>
          </a:xfrm>
          <a:prstGeom prst="rect">
            <a:avLst/>
          </a:prstGeom>
          <a:ln w="12700">
            <a:noFill/>
          </a:ln>
          <a:effectLst/>
        </p:spPr>
        <p:txBody>
          <a:bodyPr vert="horz" wrap="square" lIns="72000" tIns="0" rIns="7200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ts val="31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Segoe UI" panose="020B0502040204020203" pitchFamily="34" charset="0"/>
                <a:ea typeface="STKaiti"/>
                <a:cs typeface="Segoe UI" panose="020B0502040204020203" pitchFamily="34" charset="0"/>
              </a:rPr>
              <a:t>BRINGING EDUCATION AND EMPOWERMENT </a:t>
            </a:r>
          </a:p>
          <a:p>
            <a:pPr marL="0" marR="0" lvl="0" indent="0" algn="l" defTabSz="914377" rtl="0" eaLnBrk="1" fontAlgn="base" latinLnBrk="0" hangingPunct="1">
              <a:lnSpc>
                <a:spcPts val="31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Segoe UI" panose="020B0502040204020203" pitchFamily="34" charset="0"/>
                <a:ea typeface="STKaiti"/>
                <a:cs typeface="Segoe UI" panose="020B0502040204020203" pitchFamily="34" charset="0"/>
              </a:rPr>
              <a:t>TO REMOTE RURAL INDIA</a:t>
            </a:r>
          </a:p>
        </p:txBody>
      </p:sp>
      <p:grpSp>
        <p:nvGrpSpPr>
          <p:cNvPr id="3" name="Group 2">
            <a:extLst>
              <a:ext uri="{FF2B5EF4-FFF2-40B4-BE49-F238E27FC236}">
                <a16:creationId xmlns:a16="http://schemas.microsoft.com/office/drawing/2014/main" id="{5BCF1015-403F-ADC2-5A38-7F74A539A7D1}"/>
              </a:ext>
            </a:extLst>
          </p:cNvPr>
          <p:cNvGrpSpPr/>
          <p:nvPr/>
        </p:nvGrpSpPr>
        <p:grpSpPr>
          <a:xfrm>
            <a:off x="2475588" y="3942122"/>
            <a:ext cx="3411187" cy="2886196"/>
            <a:chOff x="-561109" y="1470091"/>
            <a:chExt cx="7115765" cy="5341609"/>
          </a:xfrm>
        </p:grpSpPr>
        <p:pic>
          <p:nvPicPr>
            <p:cNvPr id="67" name="Picture 66">
              <a:extLst>
                <a:ext uri="{FF2B5EF4-FFF2-40B4-BE49-F238E27FC236}">
                  <a16:creationId xmlns:a16="http://schemas.microsoft.com/office/drawing/2014/main" id="{593D23C6-16AE-FAB9-83F4-81F2AA281A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262"/>
            <a:stretch/>
          </p:blipFill>
          <p:spPr>
            <a:xfrm>
              <a:off x="1176021" y="1470091"/>
              <a:ext cx="5378635" cy="5341609"/>
            </a:xfrm>
            <a:prstGeom prst="rect">
              <a:avLst/>
            </a:prstGeom>
          </p:spPr>
        </p:pic>
        <p:pic>
          <p:nvPicPr>
            <p:cNvPr id="70" name="Image" descr="Image">
              <a:extLst>
                <a:ext uri="{FF2B5EF4-FFF2-40B4-BE49-F238E27FC236}">
                  <a16:creationId xmlns:a16="http://schemas.microsoft.com/office/drawing/2014/main" id="{75CC65D4-38C8-A187-1128-51DD0FFEADB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24157" r="24157"/>
            <a:stretch/>
          </p:blipFill>
          <p:spPr>
            <a:xfrm>
              <a:off x="360488" y="1548621"/>
              <a:ext cx="1445867" cy="1678472"/>
            </a:xfrm>
            <a:prstGeom prst="rect">
              <a:avLst/>
            </a:prstGeom>
            <a:ln w="12700">
              <a:miter lim="400000"/>
            </a:ln>
          </p:spPr>
        </p:pic>
        <p:sp>
          <p:nvSpPr>
            <p:cNvPr id="2" name="Rectangle 1">
              <a:extLst>
                <a:ext uri="{FF2B5EF4-FFF2-40B4-BE49-F238E27FC236}">
                  <a16:creationId xmlns:a16="http://schemas.microsoft.com/office/drawing/2014/main" id="{EDF64C20-9743-3143-2357-1EB38D55BAC9}"/>
                </a:ext>
              </a:extLst>
            </p:cNvPr>
            <p:cNvSpPr/>
            <p:nvPr/>
          </p:nvSpPr>
          <p:spPr>
            <a:xfrm>
              <a:off x="-561109" y="6007261"/>
              <a:ext cx="6809509" cy="801208"/>
            </a:xfrm>
            <a:custGeom>
              <a:avLst/>
              <a:gdLst>
                <a:gd name="connsiteX0" fmla="*/ 0 w 6809509"/>
                <a:gd name="connsiteY0" fmla="*/ 0 h 636159"/>
                <a:gd name="connsiteX1" fmla="*/ 6809509 w 6809509"/>
                <a:gd name="connsiteY1" fmla="*/ 0 h 636159"/>
                <a:gd name="connsiteX2" fmla="*/ 6809509 w 6809509"/>
                <a:gd name="connsiteY2" fmla="*/ 636159 h 636159"/>
                <a:gd name="connsiteX3" fmla="*/ 0 w 6809509"/>
                <a:gd name="connsiteY3" fmla="*/ 636159 h 636159"/>
                <a:gd name="connsiteX4" fmla="*/ 0 w 6809509"/>
                <a:gd name="connsiteY4" fmla="*/ 0 h 636159"/>
                <a:gd name="connsiteX0" fmla="*/ 0 w 6809509"/>
                <a:gd name="connsiteY0" fmla="*/ 0 h 636159"/>
                <a:gd name="connsiteX1" fmla="*/ 6735849 w 6809509"/>
                <a:gd name="connsiteY1" fmla="*/ 2540 h 636159"/>
                <a:gd name="connsiteX2" fmla="*/ 6809509 w 6809509"/>
                <a:gd name="connsiteY2" fmla="*/ 636159 h 636159"/>
                <a:gd name="connsiteX3" fmla="*/ 0 w 6809509"/>
                <a:gd name="connsiteY3" fmla="*/ 636159 h 636159"/>
                <a:gd name="connsiteX4" fmla="*/ 0 w 6809509"/>
                <a:gd name="connsiteY4" fmla="*/ 0 h 636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9509" h="636159">
                  <a:moveTo>
                    <a:pt x="0" y="0"/>
                  </a:moveTo>
                  <a:lnTo>
                    <a:pt x="6735849" y="2540"/>
                  </a:lnTo>
                  <a:lnTo>
                    <a:pt x="6809509" y="636159"/>
                  </a:lnTo>
                  <a:lnTo>
                    <a:pt x="0" y="636159"/>
                  </a:lnTo>
                  <a:lnTo>
                    <a:pt x="0" y="0"/>
                  </a:lnTo>
                  <a:close/>
                </a:path>
              </a:pathLst>
            </a:custGeom>
            <a:gradFill flip="none" rotWithShape="1">
              <a:gsLst>
                <a:gs pos="24000">
                  <a:srgbClr val="171C41">
                    <a:alpha val="0"/>
                  </a:srgbClr>
                </a:gs>
                <a:gs pos="100000">
                  <a:srgbClr val="171C41">
                    <a:alpha val="8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Segoe UI" panose="020B0502040204020203" pitchFamily="34" charset="0"/>
              </a:endParaRPr>
            </a:p>
          </p:txBody>
        </p:sp>
      </p:grpSp>
      <p:sp>
        <p:nvSpPr>
          <p:cNvPr id="79" name="Rectangle 78">
            <a:extLst>
              <a:ext uri="{FF2B5EF4-FFF2-40B4-BE49-F238E27FC236}">
                <a16:creationId xmlns:a16="http://schemas.microsoft.com/office/drawing/2014/main" id="{5F3A24AB-9964-F461-872B-86C9C6C2B470}"/>
              </a:ext>
            </a:extLst>
          </p:cNvPr>
          <p:cNvSpPr/>
          <p:nvPr/>
        </p:nvSpPr>
        <p:spPr>
          <a:xfrm>
            <a:off x="0" y="6803136"/>
            <a:ext cx="12192000" cy="54864"/>
          </a:xfrm>
          <a:prstGeom prst="rect">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IN" b="0" i="0" u="none" strike="noStrike" cap="none" spc="0" normalizeH="0" baseline="0">
              <a:ln>
                <a:noFill/>
              </a:ln>
              <a:solidFill>
                <a:prstClr val="white"/>
              </a:solidFill>
              <a:effectLst/>
              <a:uLnTx/>
              <a:uFillTx/>
              <a:latin typeface="Segoe UI" panose="020B0502040204020203" pitchFamily="34" charset="0"/>
              <a:cs typeface="Segoe UI" panose="020B0502040204020203" pitchFamily="34" charset="0"/>
            </a:endParaRPr>
          </a:p>
        </p:txBody>
      </p:sp>
      <p:sp>
        <p:nvSpPr>
          <p:cNvPr id="71" name="TextBox 70">
            <a:extLst>
              <a:ext uri="{FF2B5EF4-FFF2-40B4-BE49-F238E27FC236}">
                <a16:creationId xmlns:a16="http://schemas.microsoft.com/office/drawing/2014/main" id="{BE20416A-7DA6-5E0B-8490-7A1A29841F2B}"/>
              </a:ext>
            </a:extLst>
          </p:cNvPr>
          <p:cNvSpPr txBox="1"/>
          <p:nvPr/>
        </p:nvSpPr>
        <p:spPr>
          <a:xfrm>
            <a:off x="197180" y="6489740"/>
            <a:ext cx="6096000" cy="248979"/>
          </a:xfrm>
          <a:prstGeom prst="rect">
            <a:avLst/>
          </a:prstGeom>
          <a:noFill/>
        </p:spPr>
        <p:txBody>
          <a:bodyPr wrap="square">
            <a:spAutoFit/>
          </a:bodyPr>
          <a:lstStyle/>
          <a:p>
            <a:pPr algn="l">
              <a:lnSpc>
                <a:spcPct val="107000"/>
              </a:lnSpc>
              <a:spcAft>
                <a:spcPts val="800"/>
              </a:spcAft>
            </a:pPr>
            <a:r>
              <a:rPr lang="en-US" sz="1000" dirty="0">
                <a:solidFill>
                  <a:srgbClr val="97A0A4"/>
                </a:solidFill>
                <a:effectLst/>
                <a:latin typeface="Segoe UI" panose="020B0502040204020203" pitchFamily="34" charset="0"/>
                <a:ea typeface="Calibri" panose="020F0502020204030204" pitchFamily="34" charset="0"/>
                <a:cs typeface="Segoe UI" panose="020B0502040204020203" pitchFamily="34" charset="0"/>
              </a:rPr>
              <a:t>Copyrights © 2023 | Rockwell Industries Limited | India | All Rights Reserved.</a:t>
            </a:r>
            <a:endParaRPr lang="en-IN" sz="1000" dirty="0">
              <a:solidFill>
                <a:srgbClr val="595959"/>
              </a:solidFill>
              <a:effectLst/>
              <a:latin typeface="Segoe UI" panose="020B0502040204020203" pitchFamily="34" charset="0"/>
              <a:ea typeface="Calibri" panose="020F0502020204030204" pitchFamily="34" charset="0"/>
              <a:cs typeface="Segoe UI" panose="020B0502040204020203" pitchFamily="34" charset="0"/>
            </a:endParaRPr>
          </a:p>
        </p:txBody>
      </p:sp>
      <p:pic>
        <p:nvPicPr>
          <p:cNvPr id="7" name="Picture 6">
            <a:extLst>
              <a:ext uri="{FF2B5EF4-FFF2-40B4-BE49-F238E27FC236}">
                <a16:creationId xmlns:a16="http://schemas.microsoft.com/office/drawing/2014/main" id="{11ED23A2-5BEC-4581-D347-7D91BBCE3C6C}"/>
              </a:ext>
            </a:extLst>
          </p:cNvPr>
          <p:cNvPicPr>
            <a:picLocks noChangeAspect="1"/>
          </p:cNvPicPr>
          <p:nvPr/>
        </p:nvPicPr>
        <p:blipFill rotWithShape="1">
          <a:blip r:embed="rId5">
            <a:extLst>
              <a:ext uri="{28A0092B-C50C-407E-A947-70E740481C1C}">
                <a14:useLocalDpi xmlns:a14="http://schemas.microsoft.com/office/drawing/2010/main" val="0"/>
              </a:ext>
            </a:extLst>
          </a:blip>
          <a:srcRect l="229" t="14952" r="35442" b="11545"/>
          <a:stretch/>
        </p:blipFill>
        <p:spPr>
          <a:xfrm rot="716399">
            <a:off x="1477472" y="3909946"/>
            <a:ext cx="7833866" cy="4735107"/>
          </a:xfrm>
          <a:prstGeom prst="rect">
            <a:avLst/>
          </a:prstGeom>
        </p:spPr>
      </p:pic>
      <p:grpSp>
        <p:nvGrpSpPr>
          <p:cNvPr id="123" name="Group 122">
            <a:extLst>
              <a:ext uri="{FF2B5EF4-FFF2-40B4-BE49-F238E27FC236}">
                <a16:creationId xmlns:a16="http://schemas.microsoft.com/office/drawing/2014/main" id="{BAEA85A0-966D-B476-EFFE-ED1A76561EC1}"/>
              </a:ext>
            </a:extLst>
          </p:cNvPr>
          <p:cNvGrpSpPr/>
          <p:nvPr/>
        </p:nvGrpSpPr>
        <p:grpSpPr>
          <a:xfrm>
            <a:off x="788888" y="1765117"/>
            <a:ext cx="1636123" cy="1526639"/>
            <a:chOff x="7867914" y="1684767"/>
            <a:chExt cx="1636123" cy="1526639"/>
          </a:xfrm>
        </p:grpSpPr>
        <p:grpSp>
          <p:nvGrpSpPr>
            <p:cNvPr id="95" name="Group 94">
              <a:extLst>
                <a:ext uri="{FF2B5EF4-FFF2-40B4-BE49-F238E27FC236}">
                  <a16:creationId xmlns:a16="http://schemas.microsoft.com/office/drawing/2014/main" id="{84687441-4685-92A2-5F90-0A480C20BC61}"/>
                </a:ext>
              </a:extLst>
            </p:cNvPr>
            <p:cNvGrpSpPr/>
            <p:nvPr/>
          </p:nvGrpSpPr>
          <p:grpSpPr>
            <a:xfrm>
              <a:off x="7867914" y="2347792"/>
              <a:ext cx="1636123" cy="863614"/>
              <a:chOff x="4989540" y="2853103"/>
              <a:chExt cx="1636123" cy="863614"/>
            </a:xfrm>
          </p:grpSpPr>
          <p:sp>
            <p:nvSpPr>
              <p:cNvPr id="97" name="TextBox 96">
                <a:extLst>
                  <a:ext uri="{FF2B5EF4-FFF2-40B4-BE49-F238E27FC236}">
                    <a16:creationId xmlns:a16="http://schemas.microsoft.com/office/drawing/2014/main" id="{4DF33440-2A12-A64D-7A83-77946CB1DC0F}"/>
                  </a:ext>
                </a:extLst>
              </p:cNvPr>
              <p:cNvSpPr txBox="1"/>
              <p:nvPr/>
            </p:nvSpPr>
            <p:spPr>
              <a:xfrm>
                <a:off x="4989540" y="2853103"/>
                <a:ext cx="163612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gradFill flip="none" rotWithShape="1">
                      <a:gsLst>
                        <a:gs pos="10000">
                          <a:srgbClr val="2C4087"/>
                        </a:gs>
                        <a:gs pos="66000">
                          <a:srgbClr val="247FBF"/>
                        </a:gs>
                      </a:gsLst>
                      <a:lin ang="16200000" scaled="1"/>
                      <a:tileRect/>
                    </a:gradFill>
                    <a:effectLst/>
                    <a:uLnTx/>
                    <a:uFillTx/>
                    <a:latin typeface="Segoe UI" panose="020B0502040204020203" pitchFamily="34" charset="0"/>
                    <a:cs typeface="Segoe UI" panose="020B0502040204020203" pitchFamily="34" charset="0"/>
                  </a:rPr>
                  <a:t>150+ </a:t>
                </a:r>
                <a:endParaRPr kumimoji="0" lang="en-US" sz="3200" b="1" i="0" u="none" strike="noStrike" kern="1200" cap="none" spc="0" normalizeH="0" baseline="0" noProof="0" dirty="0">
                  <a:ln>
                    <a:noFill/>
                  </a:ln>
                  <a:gradFill flip="none" rotWithShape="1">
                    <a:gsLst>
                      <a:gs pos="10000">
                        <a:srgbClr val="2C4087"/>
                      </a:gs>
                      <a:gs pos="100000">
                        <a:srgbClr val="247FBF"/>
                      </a:gs>
                    </a:gsLst>
                    <a:lin ang="16200000" scaled="1"/>
                    <a:tileRect/>
                  </a:gradFill>
                  <a:effectLst/>
                  <a:uLnTx/>
                  <a:uFillTx/>
                  <a:latin typeface="Segoe UI" panose="020B0502040204020203" pitchFamily="34" charset="0"/>
                  <a:cs typeface="Segoe UI" panose="020B0502040204020203" pitchFamily="34" charset="0"/>
                </a:endParaRPr>
              </a:p>
            </p:txBody>
          </p:sp>
          <p:sp>
            <p:nvSpPr>
              <p:cNvPr id="98" name="TextBox 97">
                <a:extLst>
                  <a:ext uri="{FF2B5EF4-FFF2-40B4-BE49-F238E27FC236}">
                    <a16:creationId xmlns:a16="http://schemas.microsoft.com/office/drawing/2014/main" id="{F03E658D-9BCB-F801-570F-E8865AFA88B2}"/>
                  </a:ext>
                </a:extLst>
              </p:cNvPr>
              <p:cNvSpPr txBox="1"/>
              <p:nvPr/>
            </p:nvSpPr>
            <p:spPr>
              <a:xfrm>
                <a:off x="5027132" y="3347385"/>
                <a:ext cx="156093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Schools with</a:t>
                </a:r>
              </a:p>
            </p:txBody>
          </p:sp>
        </p:grpSp>
        <p:grpSp>
          <p:nvGrpSpPr>
            <p:cNvPr id="110" name="Group 109">
              <a:extLst>
                <a:ext uri="{FF2B5EF4-FFF2-40B4-BE49-F238E27FC236}">
                  <a16:creationId xmlns:a16="http://schemas.microsoft.com/office/drawing/2014/main" id="{4895A072-88EB-55E5-0824-22FCACAEA518}"/>
                </a:ext>
              </a:extLst>
            </p:cNvPr>
            <p:cNvGrpSpPr/>
            <p:nvPr/>
          </p:nvGrpSpPr>
          <p:grpSpPr>
            <a:xfrm>
              <a:off x="8369703" y="1684767"/>
              <a:ext cx="632545" cy="632545"/>
              <a:chOff x="3173419" y="946656"/>
              <a:chExt cx="1232303" cy="1232303"/>
            </a:xfrm>
          </p:grpSpPr>
          <p:sp>
            <p:nvSpPr>
              <p:cNvPr id="111" name="Oval 110">
                <a:extLst>
                  <a:ext uri="{FF2B5EF4-FFF2-40B4-BE49-F238E27FC236}">
                    <a16:creationId xmlns:a16="http://schemas.microsoft.com/office/drawing/2014/main" id="{7CB0834D-4A01-E00A-722D-20F26EC692D5}"/>
                  </a:ext>
                </a:extLst>
              </p:cNvPr>
              <p:cNvSpPr/>
              <p:nvPr/>
            </p:nvSpPr>
            <p:spPr>
              <a:xfrm>
                <a:off x="3173419" y="946656"/>
                <a:ext cx="1232303" cy="1232303"/>
              </a:xfrm>
              <a:prstGeom prst="ellipse">
                <a:avLst/>
              </a:prstGeom>
              <a:gradFill flip="none" rotWithShape="1">
                <a:gsLst>
                  <a:gs pos="0">
                    <a:srgbClr val="2083C3"/>
                  </a:gs>
                  <a:gs pos="100000">
                    <a:srgbClr val="2C357D"/>
                  </a:gs>
                </a:gsLst>
                <a:lin ang="0" scaled="1"/>
                <a:tileRect/>
              </a:gradFill>
              <a:ln>
                <a:solidFill>
                  <a:schemeClr val="accent5">
                    <a:lumMod val="40000"/>
                    <a:lumOff val="60000"/>
                  </a:schemeClr>
                </a:solid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pic>
            <p:nvPicPr>
              <p:cNvPr id="115" name="Picture 114">
                <a:extLst>
                  <a:ext uri="{FF2B5EF4-FFF2-40B4-BE49-F238E27FC236}">
                    <a16:creationId xmlns:a16="http://schemas.microsoft.com/office/drawing/2014/main" id="{8E7FB1A9-EA83-610D-0A79-660C6EF7DBE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427162" y="1159891"/>
                <a:ext cx="724817" cy="724817"/>
              </a:xfrm>
              <a:prstGeom prst="rect">
                <a:avLst/>
              </a:prstGeom>
            </p:spPr>
          </p:pic>
        </p:grpSp>
      </p:grpSp>
      <p:grpSp>
        <p:nvGrpSpPr>
          <p:cNvPr id="4" name="Group 3">
            <a:extLst>
              <a:ext uri="{FF2B5EF4-FFF2-40B4-BE49-F238E27FC236}">
                <a16:creationId xmlns:a16="http://schemas.microsoft.com/office/drawing/2014/main" id="{BBA00EF4-1047-E583-8CE7-0126729A5A2B}"/>
              </a:ext>
            </a:extLst>
          </p:cNvPr>
          <p:cNvGrpSpPr/>
          <p:nvPr/>
        </p:nvGrpSpPr>
        <p:grpSpPr>
          <a:xfrm>
            <a:off x="2784769" y="1757681"/>
            <a:ext cx="2270827" cy="1541510"/>
            <a:chOff x="9511339" y="1735910"/>
            <a:chExt cx="2270827" cy="1541510"/>
          </a:xfrm>
        </p:grpSpPr>
        <p:grpSp>
          <p:nvGrpSpPr>
            <p:cNvPr id="125" name="Group 124">
              <a:extLst>
                <a:ext uri="{FF2B5EF4-FFF2-40B4-BE49-F238E27FC236}">
                  <a16:creationId xmlns:a16="http://schemas.microsoft.com/office/drawing/2014/main" id="{5C482900-56DD-AA9A-8F59-3763FAB729B1}"/>
                </a:ext>
              </a:extLst>
            </p:cNvPr>
            <p:cNvGrpSpPr/>
            <p:nvPr/>
          </p:nvGrpSpPr>
          <p:grpSpPr>
            <a:xfrm>
              <a:off x="9930430" y="1743346"/>
              <a:ext cx="1851736" cy="1526639"/>
              <a:chOff x="10143084" y="1684767"/>
              <a:chExt cx="1851736" cy="1526639"/>
            </a:xfrm>
          </p:grpSpPr>
          <p:grpSp>
            <p:nvGrpSpPr>
              <p:cNvPr id="107" name="Group 106">
                <a:extLst>
                  <a:ext uri="{FF2B5EF4-FFF2-40B4-BE49-F238E27FC236}">
                    <a16:creationId xmlns:a16="http://schemas.microsoft.com/office/drawing/2014/main" id="{485D1B8E-EEC3-0B88-BDEE-738A9D42D722}"/>
                  </a:ext>
                </a:extLst>
              </p:cNvPr>
              <p:cNvGrpSpPr/>
              <p:nvPr/>
            </p:nvGrpSpPr>
            <p:grpSpPr>
              <a:xfrm>
                <a:off x="10143084" y="2347792"/>
                <a:ext cx="1851736" cy="863614"/>
                <a:chOff x="4989540" y="2853103"/>
                <a:chExt cx="1851736" cy="863614"/>
              </a:xfrm>
            </p:grpSpPr>
            <p:sp>
              <p:nvSpPr>
                <p:cNvPr id="108" name="TextBox 107">
                  <a:extLst>
                    <a:ext uri="{FF2B5EF4-FFF2-40B4-BE49-F238E27FC236}">
                      <a16:creationId xmlns:a16="http://schemas.microsoft.com/office/drawing/2014/main" id="{25EFDE49-94DA-ABC9-3DD9-429C3DC6E31A}"/>
                    </a:ext>
                  </a:extLst>
                </p:cNvPr>
                <p:cNvSpPr txBox="1"/>
                <p:nvPr/>
              </p:nvSpPr>
              <p:spPr>
                <a:xfrm>
                  <a:off x="4989540" y="2853103"/>
                  <a:ext cx="185173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gradFill flip="none" rotWithShape="1">
                        <a:gsLst>
                          <a:gs pos="10000">
                            <a:srgbClr val="2C4087"/>
                          </a:gs>
                          <a:gs pos="66000">
                            <a:srgbClr val="247FBF"/>
                          </a:gs>
                        </a:gsLst>
                        <a:lin ang="16200000" scaled="1"/>
                        <a:tileRect/>
                      </a:gradFill>
                      <a:effectLst/>
                      <a:uLnTx/>
                      <a:uFillTx/>
                      <a:latin typeface="Segoe UI" panose="020B0502040204020203" pitchFamily="34" charset="0"/>
                      <a:cs typeface="Segoe UI" panose="020B0502040204020203" pitchFamily="34" charset="0"/>
                    </a:rPr>
                    <a:t>30,000+</a:t>
                  </a:r>
                  <a:endParaRPr kumimoji="0" lang="en-US" sz="3200" b="1" i="0" u="none" strike="noStrike" kern="1200" cap="none" spc="0" normalizeH="0" baseline="0" noProof="0" dirty="0">
                    <a:ln>
                      <a:noFill/>
                    </a:ln>
                    <a:gradFill flip="none" rotWithShape="1">
                      <a:gsLst>
                        <a:gs pos="10000">
                          <a:srgbClr val="2C4087"/>
                        </a:gs>
                        <a:gs pos="100000">
                          <a:srgbClr val="247FBF"/>
                        </a:gs>
                      </a:gsLst>
                      <a:lin ang="16200000" scaled="1"/>
                      <a:tileRect/>
                    </a:gradFill>
                    <a:effectLst/>
                    <a:uLnTx/>
                    <a:uFillTx/>
                    <a:latin typeface="Segoe UI" panose="020B0502040204020203" pitchFamily="34" charset="0"/>
                    <a:cs typeface="Segoe UI" panose="020B0502040204020203" pitchFamily="34" charset="0"/>
                  </a:endParaRPr>
                </a:p>
              </p:txBody>
            </p:sp>
            <p:sp>
              <p:nvSpPr>
                <p:cNvPr id="109" name="TextBox 108">
                  <a:extLst>
                    <a:ext uri="{FF2B5EF4-FFF2-40B4-BE49-F238E27FC236}">
                      <a16:creationId xmlns:a16="http://schemas.microsoft.com/office/drawing/2014/main" id="{319C5465-5BBB-1461-93EF-AF0DA3D42AE5}"/>
                    </a:ext>
                  </a:extLst>
                </p:cNvPr>
                <p:cNvSpPr txBox="1"/>
                <p:nvPr/>
              </p:nvSpPr>
              <p:spPr>
                <a:xfrm>
                  <a:off x="5323505" y="3347385"/>
                  <a:ext cx="118380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Students</a:t>
                  </a:r>
                </a:p>
              </p:txBody>
            </p:sp>
          </p:grpSp>
          <p:grpSp>
            <p:nvGrpSpPr>
              <p:cNvPr id="116" name="Group 115">
                <a:extLst>
                  <a:ext uri="{FF2B5EF4-FFF2-40B4-BE49-F238E27FC236}">
                    <a16:creationId xmlns:a16="http://schemas.microsoft.com/office/drawing/2014/main" id="{228A56B9-2A19-96AB-EDF3-531AB903EAEC}"/>
                  </a:ext>
                </a:extLst>
              </p:cNvPr>
              <p:cNvGrpSpPr/>
              <p:nvPr/>
            </p:nvGrpSpPr>
            <p:grpSpPr>
              <a:xfrm>
                <a:off x="10752680" y="1684767"/>
                <a:ext cx="632545" cy="632545"/>
                <a:chOff x="3383444" y="946656"/>
                <a:chExt cx="1232303" cy="1232303"/>
              </a:xfrm>
            </p:grpSpPr>
            <p:sp>
              <p:nvSpPr>
                <p:cNvPr id="117" name="Oval 116">
                  <a:extLst>
                    <a:ext uri="{FF2B5EF4-FFF2-40B4-BE49-F238E27FC236}">
                      <a16:creationId xmlns:a16="http://schemas.microsoft.com/office/drawing/2014/main" id="{7117D4FE-15D3-038E-067C-DFF1EB8811CF}"/>
                    </a:ext>
                  </a:extLst>
                </p:cNvPr>
                <p:cNvSpPr/>
                <p:nvPr/>
              </p:nvSpPr>
              <p:spPr>
                <a:xfrm>
                  <a:off x="3383444" y="946656"/>
                  <a:ext cx="1232303" cy="1232303"/>
                </a:xfrm>
                <a:prstGeom prst="ellipse">
                  <a:avLst/>
                </a:prstGeom>
                <a:gradFill flip="none" rotWithShape="1">
                  <a:gsLst>
                    <a:gs pos="0">
                      <a:srgbClr val="2083C3"/>
                    </a:gs>
                    <a:gs pos="100000">
                      <a:srgbClr val="2C357D"/>
                    </a:gs>
                  </a:gsLst>
                  <a:lin ang="0" scaled="1"/>
                  <a:tileRect/>
                </a:gradFill>
                <a:ln>
                  <a:solidFill>
                    <a:schemeClr val="accent5">
                      <a:lumMod val="40000"/>
                      <a:lumOff val="60000"/>
                    </a:schemeClr>
                  </a:solid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pic>
              <p:nvPicPr>
                <p:cNvPr id="118" name="Picture 117">
                  <a:extLst>
                    <a:ext uri="{FF2B5EF4-FFF2-40B4-BE49-F238E27FC236}">
                      <a16:creationId xmlns:a16="http://schemas.microsoft.com/office/drawing/2014/main" id="{AEAA5C67-2878-E99B-5B34-42330E14848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637187" y="1159891"/>
                  <a:ext cx="724817" cy="724817"/>
                </a:xfrm>
                <a:prstGeom prst="rect">
                  <a:avLst/>
                </a:prstGeom>
              </p:spPr>
            </p:pic>
          </p:grpSp>
        </p:grpSp>
        <p:cxnSp>
          <p:nvCxnSpPr>
            <p:cNvPr id="137" name="Straight Connector 136">
              <a:extLst>
                <a:ext uri="{FF2B5EF4-FFF2-40B4-BE49-F238E27FC236}">
                  <a16:creationId xmlns:a16="http://schemas.microsoft.com/office/drawing/2014/main" id="{54615457-B285-FADA-4D4C-412A4DFFC080}"/>
                </a:ext>
              </a:extLst>
            </p:cNvPr>
            <p:cNvCxnSpPr>
              <a:cxnSpLocks/>
            </p:cNvCxnSpPr>
            <p:nvPr/>
          </p:nvCxnSpPr>
          <p:spPr>
            <a:xfrm>
              <a:off x="9511339" y="1735910"/>
              <a:ext cx="0" cy="154151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4B680661-B6CF-7E2E-1117-871118A4FFCD}"/>
              </a:ext>
            </a:extLst>
          </p:cNvPr>
          <p:cNvGrpSpPr/>
          <p:nvPr/>
        </p:nvGrpSpPr>
        <p:grpSpPr>
          <a:xfrm>
            <a:off x="42592" y="3785723"/>
            <a:ext cx="2742177" cy="2693815"/>
            <a:chOff x="14114394" y="2081796"/>
            <a:chExt cx="4333626" cy="4257196"/>
          </a:xfrm>
        </p:grpSpPr>
        <p:sp>
          <p:nvSpPr>
            <p:cNvPr id="142" name="Rectangle 141">
              <a:extLst>
                <a:ext uri="{FF2B5EF4-FFF2-40B4-BE49-F238E27FC236}">
                  <a16:creationId xmlns:a16="http://schemas.microsoft.com/office/drawing/2014/main" id="{7ABFFF33-A4F7-C6FC-A508-39DCFE708F29}"/>
                </a:ext>
              </a:extLst>
            </p:cNvPr>
            <p:cNvSpPr/>
            <p:nvPr/>
          </p:nvSpPr>
          <p:spPr bwMode="auto">
            <a:xfrm>
              <a:off x="14114394" y="2162601"/>
              <a:ext cx="4333626" cy="4176391"/>
            </a:xfrm>
            <a:prstGeom prst="rect">
              <a:avLst/>
            </a:prstGeom>
            <a:solidFill>
              <a:schemeClr val="bg1"/>
            </a:solidFill>
            <a:ln w="12700">
              <a:noFill/>
            </a:ln>
            <a:effectLst>
              <a:outerShdw blurRad="114300" dist="165100" dir="30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STKaiti"/>
                <a:cs typeface="Segoe UI" panose="020B0502040204020203" pitchFamily="34" charset="0"/>
              </a:endParaRPr>
            </a:p>
          </p:txBody>
        </p:sp>
        <p:pic>
          <p:nvPicPr>
            <p:cNvPr id="149" name="Picture 148">
              <a:extLst>
                <a:ext uri="{FF2B5EF4-FFF2-40B4-BE49-F238E27FC236}">
                  <a16:creationId xmlns:a16="http://schemas.microsoft.com/office/drawing/2014/main" id="{90B63962-35B2-2D86-9E53-64524BD65888}"/>
                </a:ext>
              </a:extLst>
            </p:cNvPr>
            <p:cNvPicPr>
              <a:picLocks noChangeAspect="1"/>
            </p:cNvPicPr>
            <p:nvPr/>
          </p:nvPicPr>
          <p:blipFill>
            <a:blip r:embed="rId8" cstate="screen">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7000"/>
                      </a14:imgEffect>
                    </a14:imgLayer>
                  </a14:imgProps>
                </a:ext>
                <a:ext uri="{28A0092B-C50C-407E-A947-70E740481C1C}">
                  <a14:useLocalDpi xmlns:a14="http://schemas.microsoft.com/office/drawing/2010/main"/>
                </a:ext>
              </a:extLst>
            </a:blip>
            <a:srcRect/>
            <a:stretch/>
          </p:blipFill>
          <p:spPr>
            <a:xfrm>
              <a:off x="16100381" y="2081796"/>
              <a:ext cx="361652" cy="420001"/>
            </a:xfrm>
            <a:prstGeom prst="rect">
              <a:avLst/>
            </a:prstGeom>
          </p:spPr>
        </p:pic>
        <p:pic>
          <p:nvPicPr>
            <p:cNvPr id="150" name="Picture 149">
              <a:extLst>
                <a:ext uri="{FF2B5EF4-FFF2-40B4-BE49-F238E27FC236}">
                  <a16:creationId xmlns:a16="http://schemas.microsoft.com/office/drawing/2014/main" id="{232D91B6-80A2-E4FC-AF3E-7CA2F802BC0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0752" t="1173" r="38060" b="1670"/>
            <a:stretch/>
          </p:blipFill>
          <p:spPr>
            <a:xfrm>
              <a:off x="14312514" y="2773679"/>
              <a:ext cx="3937386" cy="3363000"/>
            </a:xfrm>
            <a:prstGeom prst="rect">
              <a:avLst/>
            </a:prstGeom>
          </p:spPr>
        </p:pic>
      </p:grpSp>
      <p:sp>
        <p:nvSpPr>
          <p:cNvPr id="78" name="Rectangle 77">
            <a:extLst>
              <a:ext uri="{FF2B5EF4-FFF2-40B4-BE49-F238E27FC236}">
                <a16:creationId xmlns:a16="http://schemas.microsoft.com/office/drawing/2014/main" id="{954EB68B-94A4-DB3B-D259-E563F75A60C7}"/>
              </a:ext>
            </a:extLst>
          </p:cNvPr>
          <p:cNvSpPr/>
          <p:nvPr/>
        </p:nvSpPr>
        <p:spPr>
          <a:xfrm>
            <a:off x="11807268" y="6521896"/>
            <a:ext cx="187552" cy="184666"/>
          </a:xfrm>
          <a:prstGeom prst="rect">
            <a:avLst/>
          </a:prstGeom>
        </p:spPr>
        <p:txBody>
          <a:bodyPr vert="horz" wrap="none" lIns="0" tIns="0" rIns="0" bIns="0" rtlCol="0" anchor="ctr">
            <a:spAutoFit/>
          </a:bodyPr>
          <a:lstStyle/>
          <a:p>
            <a:pPr lvl="0" algn="r"/>
            <a:fld id="{9C5957C0-C9FD-924F-A662-3B71DAE40C56}" type="slidenum">
              <a:rPr lang="uk-UA" sz="1200">
                <a:solidFill>
                  <a:schemeClr val="tx1"/>
                </a:solidFill>
                <a:latin typeface="Segoe UI" panose="020B0502040204020203" pitchFamily="34" charset="0"/>
                <a:cs typeface="Segoe UI" panose="020B0502040204020203" pitchFamily="34" charset="0"/>
              </a:rPr>
              <a:pPr lvl="0" algn="r"/>
              <a:t>32</a:t>
            </a:fld>
            <a:endParaRPr lang="uk-UA" sz="1200" dirty="0">
              <a:solidFill>
                <a:schemeClr val="tx1"/>
              </a:solidFill>
              <a:latin typeface="Segoe UI" panose="020B0502040204020203" pitchFamily="34" charset="0"/>
              <a:cs typeface="Segoe UI" panose="020B0502040204020203" pitchFamily="34" charset="0"/>
            </a:endParaRPr>
          </a:p>
        </p:txBody>
      </p:sp>
      <p:grpSp>
        <p:nvGrpSpPr>
          <p:cNvPr id="14" name="Group 13">
            <a:extLst>
              <a:ext uri="{FF2B5EF4-FFF2-40B4-BE49-F238E27FC236}">
                <a16:creationId xmlns:a16="http://schemas.microsoft.com/office/drawing/2014/main" id="{C11F0893-3DAF-BA6F-EF17-C696B6D62F37}"/>
              </a:ext>
            </a:extLst>
          </p:cNvPr>
          <p:cNvGrpSpPr/>
          <p:nvPr/>
        </p:nvGrpSpPr>
        <p:grpSpPr>
          <a:xfrm>
            <a:off x="6596349" y="2048099"/>
            <a:ext cx="2199848" cy="2077034"/>
            <a:chOff x="3558863" y="1135845"/>
            <a:chExt cx="2707900" cy="2812853"/>
          </a:xfrm>
        </p:grpSpPr>
        <p:grpSp>
          <p:nvGrpSpPr>
            <p:cNvPr id="6" name="Group 5">
              <a:extLst>
                <a:ext uri="{FF2B5EF4-FFF2-40B4-BE49-F238E27FC236}">
                  <a16:creationId xmlns:a16="http://schemas.microsoft.com/office/drawing/2014/main" id="{924377FF-D485-0CDF-1497-C50FAE2BA7ED}"/>
                </a:ext>
              </a:extLst>
            </p:cNvPr>
            <p:cNvGrpSpPr/>
            <p:nvPr/>
          </p:nvGrpSpPr>
          <p:grpSpPr>
            <a:xfrm>
              <a:off x="3558863" y="1135845"/>
              <a:ext cx="2707900" cy="2812853"/>
              <a:chOff x="14114394" y="2081796"/>
              <a:chExt cx="4333626" cy="4257196"/>
            </a:xfrm>
          </p:grpSpPr>
          <p:sp>
            <p:nvSpPr>
              <p:cNvPr id="5" name="Rectangle 4">
                <a:extLst>
                  <a:ext uri="{FF2B5EF4-FFF2-40B4-BE49-F238E27FC236}">
                    <a16:creationId xmlns:a16="http://schemas.microsoft.com/office/drawing/2014/main" id="{3DFFCC1D-E45B-D1D9-750F-9C1AEECBBC33}"/>
                  </a:ext>
                </a:extLst>
              </p:cNvPr>
              <p:cNvSpPr/>
              <p:nvPr/>
            </p:nvSpPr>
            <p:spPr bwMode="auto">
              <a:xfrm>
                <a:off x="14114394" y="2162601"/>
                <a:ext cx="4333626" cy="4176391"/>
              </a:xfrm>
              <a:prstGeom prst="rect">
                <a:avLst/>
              </a:prstGeom>
              <a:solidFill>
                <a:schemeClr val="bg1"/>
              </a:solidFill>
              <a:ln w="12700">
                <a:noFill/>
              </a:ln>
              <a:effectLst>
                <a:outerShdw blurRad="114300" dist="165100" dir="30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STKaiti"/>
                  <a:cs typeface="Segoe UI" panose="020B0502040204020203" pitchFamily="34" charset="0"/>
                </a:endParaRPr>
              </a:p>
            </p:txBody>
          </p:sp>
          <p:pic>
            <p:nvPicPr>
              <p:cNvPr id="8" name="Picture 7">
                <a:extLst>
                  <a:ext uri="{FF2B5EF4-FFF2-40B4-BE49-F238E27FC236}">
                    <a16:creationId xmlns:a16="http://schemas.microsoft.com/office/drawing/2014/main" id="{89FB7A5E-7D79-6479-767A-E1E760B885B0}"/>
                  </a:ext>
                </a:extLst>
              </p:cNvPr>
              <p:cNvPicPr>
                <a:picLocks noChangeAspect="1"/>
              </p:cNvPicPr>
              <p:nvPr/>
            </p:nvPicPr>
            <p:blipFill>
              <a:blip r:embed="rId8" cstate="screen">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7000"/>
                        </a14:imgEffect>
                      </a14:imgLayer>
                    </a14:imgProps>
                  </a:ext>
                  <a:ext uri="{28A0092B-C50C-407E-A947-70E740481C1C}">
                    <a14:useLocalDpi xmlns:a14="http://schemas.microsoft.com/office/drawing/2010/main"/>
                  </a:ext>
                </a:extLst>
              </a:blip>
              <a:srcRect/>
              <a:stretch/>
            </p:blipFill>
            <p:spPr>
              <a:xfrm>
                <a:off x="16100381" y="2081796"/>
                <a:ext cx="361652" cy="420001"/>
              </a:xfrm>
              <a:prstGeom prst="rect">
                <a:avLst/>
              </a:prstGeom>
            </p:spPr>
          </p:pic>
        </p:grpSp>
        <p:pic>
          <p:nvPicPr>
            <p:cNvPr id="18" name="Picture 17">
              <a:extLst>
                <a:ext uri="{FF2B5EF4-FFF2-40B4-BE49-F238E27FC236}">
                  <a16:creationId xmlns:a16="http://schemas.microsoft.com/office/drawing/2014/main" id="{7965C4CA-DDD1-3957-64BE-4E116F90E91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2257" b="10953"/>
            <a:stretch/>
          </p:blipFill>
          <p:spPr>
            <a:xfrm>
              <a:off x="3880261" y="1476072"/>
              <a:ext cx="2065102" cy="2319442"/>
            </a:xfrm>
            <a:prstGeom prst="roundRect">
              <a:avLst>
                <a:gd name="adj" fmla="val 6022"/>
              </a:avLst>
            </a:prstGeom>
          </p:spPr>
        </p:pic>
      </p:grpSp>
      <p:grpSp>
        <p:nvGrpSpPr>
          <p:cNvPr id="33" name="Group 32">
            <a:extLst>
              <a:ext uri="{FF2B5EF4-FFF2-40B4-BE49-F238E27FC236}">
                <a16:creationId xmlns:a16="http://schemas.microsoft.com/office/drawing/2014/main" id="{59CD7DF0-EAB2-1EDA-74C6-FD02E9A8504D}"/>
              </a:ext>
            </a:extLst>
          </p:cNvPr>
          <p:cNvGrpSpPr/>
          <p:nvPr/>
        </p:nvGrpSpPr>
        <p:grpSpPr>
          <a:xfrm>
            <a:off x="8887460" y="2048099"/>
            <a:ext cx="3206648" cy="2037611"/>
            <a:chOff x="6922607" y="1194764"/>
            <a:chExt cx="5008660" cy="2812853"/>
          </a:xfrm>
        </p:grpSpPr>
        <p:grpSp>
          <p:nvGrpSpPr>
            <p:cNvPr id="29" name="Group 28">
              <a:extLst>
                <a:ext uri="{FF2B5EF4-FFF2-40B4-BE49-F238E27FC236}">
                  <a16:creationId xmlns:a16="http://schemas.microsoft.com/office/drawing/2014/main" id="{38890D64-E0DA-6273-16E7-B5309AD00F43}"/>
                </a:ext>
              </a:extLst>
            </p:cNvPr>
            <p:cNvGrpSpPr/>
            <p:nvPr/>
          </p:nvGrpSpPr>
          <p:grpSpPr>
            <a:xfrm>
              <a:off x="6922607" y="1194764"/>
              <a:ext cx="5008660" cy="2812853"/>
              <a:chOff x="14114394" y="2081796"/>
              <a:chExt cx="4333626" cy="4257196"/>
            </a:xfrm>
          </p:grpSpPr>
          <p:sp>
            <p:nvSpPr>
              <p:cNvPr id="31" name="Rectangle 30">
                <a:extLst>
                  <a:ext uri="{FF2B5EF4-FFF2-40B4-BE49-F238E27FC236}">
                    <a16:creationId xmlns:a16="http://schemas.microsoft.com/office/drawing/2014/main" id="{61768EB3-7595-338C-A8C2-8C2DB3625855}"/>
                  </a:ext>
                </a:extLst>
              </p:cNvPr>
              <p:cNvSpPr/>
              <p:nvPr/>
            </p:nvSpPr>
            <p:spPr bwMode="auto">
              <a:xfrm>
                <a:off x="14114394" y="2162601"/>
                <a:ext cx="4333626" cy="4176391"/>
              </a:xfrm>
              <a:prstGeom prst="rect">
                <a:avLst/>
              </a:prstGeom>
              <a:solidFill>
                <a:schemeClr val="bg1"/>
              </a:solidFill>
              <a:ln w="12700">
                <a:noFill/>
              </a:ln>
              <a:effectLst>
                <a:outerShdw blurRad="114300" dist="165100" dir="30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STKaiti"/>
                  <a:cs typeface="Segoe UI" panose="020B0502040204020203" pitchFamily="34" charset="0"/>
                </a:endParaRPr>
              </a:p>
            </p:txBody>
          </p:sp>
          <p:pic>
            <p:nvPicPr>
              <p:cNvPr id="32" name="Picture 31">
                <a:extLst>
                  <a:ext uri="{FF2B5EF4-FFF2-40B4-BE49-F238E27FC236}">
                    <a16:creationId xmlns:a16="http://schemas.microsoft.com/office/drawing/2014/main" id="{D14139CB-2658-5273-9A3B-9AE5EDBC7D7E}"/>
                  </a:ext>
                </a:extLst>
              </p:cNvPr>
              <p:cNvPicPr>
                <a:picLocks noChangeAspect="1"/>
              </p:cNvPicPr>
              <p:nvPr/>
            </p:nvPicPr>
            <p:blipFill>
              <a:blip r:embed="rId8" cstate="screen">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7000"/>
                        </a14:imgEffect>
                      </a14:imgLayer>
                    </a14:imgProps>
                  </a:ext>
                  <a:ext uri="{28A0092B-C50C-407E-A947-70E740481C1C}">
                    <a14:useLocalDpi xmlns:a14="http://schemas.microsoft.com/office/drawing/2010/main"/>
                  </a:ext>
                </a:extLst>
              </a:blip>
              <a:srcRect/>
              <a:stretch/>
            </p:blipFill>
            <p:spPr>
              <a:xfrm>
                <a:off x="16100381" y="2081796"/>
                <a:ext cx="361652" cy="420001"/>
              </a:xfrm>
              <a:prstGeom prst="rect">
                <a:avLst/>
              </a:prstGeom>
            </p:spPr>
          </p:pic>
        </p:grpSp>
        <p:pic>
          <p:nvPicPr>
            <p:cNvPr id="24" name="Picture Placeholder 10">
              <a:extLst>
                <a:ext uri="{FF2B5EF4-FFF2-40B4-BE49-F238E27FC236}">
                  <a16:creationId xmlns:a16="http://schemas.microsoft.com/office/drawing/2014/main" id="{9C9CD7AD-AF0A-70EA-173A-583D0AA450B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21162" b="41308"/>
            <a:stretch/>
          </p:blipFill>
          <p:spPr>
            <a:xfrm>
              <a:off x="7039149" y="1512436"/>
              <a:ext cx="4775573" cy="2319442"/>
            </a:xfrm>
            <a:prstGeom prst="roundRect">
              <a:avLst>
                <a:gd name="adj" fmla="val 4292"/>
              </a:avLst>
            </a:prstGeom>
          </p:spPr>
        </p:pic>
      </p:grpSp>
      <p:sp>
        <p:nvSpPr>
          <p:cNvPr id="27" name="TextBox 26">
            <a:extLst>
              <a:ext uri="{FF2B5EF4-FFF2-40B4-BE49-F238E27FC236}">
                <a16:creationId xmlns:a16="http://schemas.microsoft.com/office/drawing/2014/main" id="{9B4E0F77-6A24-D9B5-8AE9-5884BECA7853}"/>
              </a:ext>
            </a:extLst>
          </p:cNvPr>
          <p:cNvSpPr txBox="1"/>
          <p:nvPr/>
        </p:nvSpPr>
        <p:spPr>
          <a:xfrm>
            <a:off x="8745435" y="4255870"/>
            <a:ext cx="357743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238CC6"/>
                </a:solidFill>
                <a:effectLst/>
                <a:uLnTx/>
                <a:uFillTx/>
                <a:latin typeface="Segoe UI" panose="020B0502040204020203" pitchFamily="34" charset="0"/>
                <a:cs typeface="Segoe UI" panose="020B0502040204020203" pitchFamily="34" charset="0"/>
              </a:rPr>
              <a:t>Supporting 3 Underprivileged </a:t>
            </a:r>
            <a:br>
              <a:rPr kumimoji="0" lang="en-US" i="0" u="none" strike="noStrike" kern="1200" cap="none" spc="0" normalizeH="0" baseline="0" noProof="0" dirty="0">
                <a:ln>
                  <a:noFill/>
                </a:ln>
                <a:solidFill>
                  <a:srgbClr val="238CC6"/>
                </a:solidFill>
                <a:effectLst/>
                <a:uLnTx/>
                <a:uFillTx/>
                <a:latin typeface="Segoe UI" panose="020B0502040204020203" pitchFamily="34" charset="0"/>
                <a:cs typeface="Segoe UI" panose="020B0502040204020203" pitchFamily="34" charset="0"/>
              </a:rPr>
            </a:br>
            <a:r>
              <a:rPr kumimoji="0" lang="en-US" i="0" u="none" strike="noStrike" kern="1200" cap="none" spc="0" normalizeH="0" baseline="0" noProof="0" dirty="0">
                <a:ln>
                  <a:noFill/>
                </a:ln>
                <a:solidFill>
                  <a:srgbClr val="238CC6"/>
                </a:solidFill>
                <a:effectLst/>
                <a:uLnTx/>
                <a:uFillTx/>
                <a:latin typeface="Segoe UI" panose="020B0502040204020203" pitchFamily="34" charset="0"/>
                <a:cs typeface="Segoe UI" panose="020B0502040204020203" pitchFamily="34" charset="0"/>
              </a:rPr>
              <a:t>Star Kids for Table Tennis</a:t>
            </a:r>
          </a:p>
        </p:txBody>
      </p:sp>
      <p:sp>
        <p:nvSpPr>
          <p:cNvPr id="22" name="TextBox 21">
            <a:extLst>
              <a:ext uri="{FF2B5EF4-FFF2-40B4-BE49-F238E27FC236}">
                <a16:creationId xmlns:a16="http://schemas.microsoft.com/office/drawing/2014/main" id="{ADDF3184-084B-F4D8-5167-607F8A00E94E}"/>
              </a:ext>
            </a:extLst>
          </p:cNvPr>
          <p:cNvSpPr txBox="1"/>
          <p:nvPr/>
        </p:nvSpPr>
        <p:spPr>
          <a:xfrm>
            <a:off x="6427131" y="4271030"/>
            <a:ext cx="279110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238CC6"/>
                </a:solidFill>
                <a:effectLst/>
                <a:uLnTx/>
                <a:uFillTx/>
                <a:latin typeface="Segoe UI" panose="020B0502040204020203" pitchFamily="34" charset="0"/>
                <a:cs typeface="Segoe UI" panose="020B0502040204020203" pitchFamily="34" charset="0"/>
              </a:rPr>
              <a:t>Rockwell Supports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38CC6"/>
                </a:solidFill>
                <a:effectLst/>
                <a:uLnTx/>
                <a:uFillTx/>
                <a:latin typeface="Segoe UI" panose="020B0502040204020203" pitchFamily="34" charset="0"/>
                <a:cs typeface="Segoe UI" panose="020B0502040204020203" pitchFamily="34" charset="0"/>
              </a:rPr>
              <a:t>Blind School </a:t>
            </a:r>
            <a:r>
              <a:rPr kumimoji="0" lang="en-US" i="0" u="none" strike="noStrike" kern="1200" cap="none" spc="0" normalizeH="0" baseline="0" noProof="0" dirty="0">
                <a:ln>
                  <a:noFill/>
                </a:ln>
                <a:solidFill>
                  <a:srgbClr val="238CC6"/>
                </a:solidFill>
                <a:effectLst/>
                <a:uLnTx/>
                <a:uFillTx/>
                <a:latin typeface="Segoe UI" panose="020B0502040204020203" pitchFamily="34" charset="0"/>
                <a:cs typeface="Segoe UI" panose="020B0502040204020203" pitchFamily="34" charset="0"/>
              </a:rPr>
              <a:t>for Kids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238CC6"/>
                </a:solidFill>
                <a:effectLst/>
                <a:uLnTx/>
                <a:uFillTx/>
                <a:latin typeface="Segoe UI" panose="020B0502040204020203" pitchFamily="34" charset="0"/>
                <a:cs typeface="Segoe UI" panose="020B0502040204020203" pitchFamily="34" charset="0"/>
              </a:rPr>
              <a:t> </a:t>
            </a:r>
            <a:r>
              <a:rPr lang="en-US" dirty="0">
                <a:solidFill>
                  <a:srgbClr val="238CC6"/>
                </a:solidFill>
                <a:latin typeface="Segoe UI" panose="020B0502040204020203" pitchFamily="34" charset="0"/>
                <a:cs typeface="Segoe UI" panose="020B0502040204020203" pitchFamily="34" charset="0"/>
              </a:rPr>
              <a:t>by providing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238CC6"/>
                </a:solidFill>
                <a:latin typeface="Segoe UI" panose="020B0502040204020203" pitchFamily="34" charset="0"/>
                <a:cs typeface="Segoe UI" panose="020B0502040204020203" pitchFamily="34" charset="0"/>
              </a:rPr>
              <a:t>good </a:t>
            </a:r>
            <a:r>
              <a:rPr kumimoji="0" lang="en-US" i="0" u="none" strike="noStrike" kern="1200" cap="none" spc="0" normalizeH="0" baseline="0" noProof="0" dirty="0">
                <a:ln>
                  <a:noFill/>
                </a:ln>
                <a:solidFill>
                  <a:srgbClr val="238CC6"/>
                </a:solidFill>
                <a:effectLst/>
                <a:uLnTx/>
                <a:uFillTx/>
                <a:latin typeface="Segoe UI" panose="020B0502040204020203" pitchFamily="34" charset="0"/>
                <a:cs typeface="Segoe UI" panose="020B0502040204020203" pitchFamily="34" charset="0"/>
              </a:rPr>
              <a:t>Infrastructure</a:t>
            </a:r>
          </a:p>
        </p:txBody>
      </p:sp>
      <p:grpSp>
        <p:nvGrpSpPr>
          <p:cNvPr id="16" name="Group 15">
            <a:extLst>
              <a:ext uri="{FF2B5EF4-FFF2-40B4-BE49-F238E27FC236}">
                <a16:creationId xmlns:a16="http://schemas.microsoft.com/office/drawing/2014/main" id="{77E7BB05-90B7-1A4C-E496-C659B27EF880}"/>
              </a:ext>
            </a:extLst>
          </p:cNvPr>
          <p:cNvGrpSpPr/>
          <p:nvPr/>
        </p:nvGrpSpPr>
        <p:grpSpPr>
          <a:xfrm>
            <a:off x="6704811" y="1127804"/>
            <a:ext cx="5378256" cy="533146"/>
            <a:chOff x="6704811" y="1127804"/>
            <a:chExt cx="5378256" cy="533146"/>
          </a:xfrm>
        </p:grpSpPr>
        <p:sp>
          <p:nvSpPr>
            <p:cNvPr id="9" name="Rectangle: Rounded Corners 189">
              <a:extLst>
                <a:ext uri="{FF2B5EF4-FFF2-40B4-BE49-F238E27FC236}">
                  <a16:creationId xmlns:a16="http://schemas.microsoft.com/office/drawing/2014/main" id="{7864C794-A18F-F427-BC2B-400186EAB741}"/>
                </a:ext>
              </a:extLst>
            </p:cNvPr>
            <p:cNvSpPr/>
            <p:nvPr/>
          </p:nvSpPr>
          <p:spPr>
            <a:xfrm rot="10800000" flipH="1" flipV="1">
              <a:off x="6704811" y="1127804"/>
              <a:ext cx="5378256" cy="533146"/>
            </a:xfrm>
            <a:prstGeom prst="rect">
              <a:avLst/>
            </a:prstGeom>
            <a:solidFill>
              <a:srgbClr val="F2B51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DB4398B9-199A-CA8C-9F3B-8B9C6C82CA37}"/>
                </a:ext>
              </a:extLst>
            </p:cNvPr>
            <p:cNvSpPr txBox="1"/>
            <p:nvPr/>
          </p:nvSpPr>
          <p:spPr>
            <a:xfrm>
              <a:off x="6967966" y="1208370"/>
              <a:ext cx="5026854" cy="400494"/>
            </a:xfrm>
            <a:prstGeom prst="rect">
              <a:avLst/>
            </a:prstGeom>
            <a:noFill/>
          </p:spPr>
          <p:txBody>
            <a:bodyPr wrap="square">
              <a:spAutoFit/>
            </a:body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ea typeface="STKaiti"/>
                  <a:cs typeface="Segoe UI" panose="020B0502040204020203" pitchFamily="34" charset="0"/>
                </a:rPr>
                <a:t>EMPOWERING THE UNDERPRIVILEGED </a:t>
              </a:r>
            </a:p>
          </p:txBody>
        </p:sp>
      </p:grpSp>
      <p:sp>
        <p:nvSpPr>
          <p:cNvPr id="10" name="Rounded Rectangle 510">
            <a:extLst>
              <a:ext uri="{FF2B5EF4-FFF2-40B4-BE49-F238E27FC236}">
                <a16:creationId xmlns:a16="http://schemas.microsoft.com/office/drawing/2014/main" id="{2568A2C7-2D0D-9C02-B75D-471324E4B560}"/>
              </a:ext>
            </a:extLst>
          </p:cNvPr>
          <p:cNvSpPr/>
          <p:nvPr/>
        </p:nvSpPr>
        <p:spPr>
          <a:xfrm>
            <a:off x="0" y="6510355"/>
            <a:ext cx="12191999" cy="347645"/>
          </a:xfrm>
          <a:prstGeom prst="roundRect">
            <a:avLst>
              <a:gd name="adj" fmla="val 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DBAB55CF-DF7B-8F76-65F9-74BBC2904CFA}"/>
              </a:ext>
            </a:extLst>
          </p:cNvPr>
          <p:cNvSpPr txBox="1"/>
          <p:nvPr/>
        </p:nvSpPr>
        <p:spPr>
          <a:xfrm>
            <a:off x="349580" y="6592036"/>
            <a:ext cx="6096000" cy="2489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Copyrights © 2025 | Rockwell Industries Limited | India | All Rights Reserved.</a:t>
            </a:r>
            <a:endParaRPr kumimoji="0" lang="en-IN"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17" name="Freeform 8">
            <a:extLst>
              <a:ext uri="{FF2B5EF4-FFF2-40B4-BE49-F238E27FC236}">
                <a16:creationId xmlns:a16="http://schemas.microsoft.com/office/drawing/2014/main" id="{7CB71F89-D102-A715-6CEC-6E9455AB8964}"/>
              </a:ext>
            </a:extLst>
          </p:cNvPr>
          <p:cNvSpPr/>
          <p:nvPr/>
        </p:nvSpPr>
        <p:spPr>
          <a:xfrm>
            <a:off x="10662114" y="378216"/>
            <a:ext cx="1414638" cy="266261"/>
          </a:xfrm>
          <a:custGeom>
            <a:avLst/>
            <a:gdLst/>
            <a:ahLst/>
            <a:cxnLst/>
            <a:rect l="l" t="t" r="r" b="b"/>
            <a:pathLst>
              <a:path w="2121957" h="399392">
                <a:moveTo>
                  <a:pt x="0" y="0"/>
                </a:moveTo>
                <a:lnTo>
                  <a:pt x="2121957" y="0"/>
                </a:lnTo>
                <a:lnTo>
                  <a:pt x="2121957" y="399392"/>
                </a:lnTo>
                <a:lnTo>
                  <a:pt x="0" y="399392"/>
                </a:lnTo>
                <a:lnTo>
                  <a:pt x="0" y="0"/>
                </a:lnTo>
                <a:close/>
              </a:path>
            </a:pathLst>
          </a:custGeom>
          <a:blipFill>
            <a:blip r:embed="rId13"/>
            <a:stretch>
              <a:fillRect b="-53744"/>
            </a:stretch>
          </a:blipFill>
        </p:spPr>
      </p:sp>
    </p:spTree>
    <p:extLst>
      <p:ext uri="{BB962C8B-B14F-4D97-AF65-F5344CB8AC3E}">
        <p14:creationId xmlns:p14="http://schemas.microsoft.com/office/powerpoint/2010/main" val="427240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52"/>
                                        </p:tgtEl>
                                        <p:attrNameLst>
                                          <p:attrName>style.visibility</p:attrName>
                                        </p:attrNameLst>
                                      </p:cBhvr>
                                      <p:to>
                                        <p:strVal val="visible"/>
                                      </p:to>
                                    </p:set>
                                    <p:animEffect transition="in" filter="fade">
                                      <p:cBhvr>
                                        <p:cTn id="26" dur="500"/>
                                        <p:tgtEl>
                                          <p:spTgt spid="15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6">
            <a:extLst>
              <a:ext uri="{FF2B5EF4-FFF2-40B4-BE49-F238E27FC236}">
                <a16:creationId xmlns:a16="http://schemas.microsoft.com/office/drawing/2014/main" id="{C6FAF835-0383-40B0-75A4-3DE8D8C8D68A}"/>
              </a:ext>
            </a:extLst>
          </p:cNvPr>
          <p:cNvSpPr txBox="1">
            <a:spLocks/>
          </p:cNvSpPr>
          <p:nvPr/>
        </p:nvSpPr>
        <p:spPr>
          <a:xfrm>
            <a:off x="275653" y="225957"/>
            <a:ext cx="10219627" cy="333425"/>
          </a:xfrm>
          <a:prstGeom prst="rect">
            <a:avLst/>
          </a:prstGeom>
          <a:ln w="12700">
            <a:noFill/>
          </a:ln>
          <a:effectLst/>
        </p:spPr>
        <p:txBody>
          <a:bodyPr vert="horz" wrap="square" lIns="72000" tIns="0" rIns="7200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STKaiti"/>
                <a:cs typeface="Segoe UI" panose="020B0502040204020203" pitchFamily="34" charset="0"/>
              </a:rPr>
              <a:t>ROCKWELL EMPOWERING DIFFERENTLY ABLED PEOPLE</a:t>
            </a:r>
          </a:p>
        </p:txBody>
      </p:sp>
      <p:grpSp>
        <p:nvGrpSpPr>
          <p:cNvPr id="49" name="Group 48">
            <a:extLst>
              <a:ext uri="{FF2B5EF4-FFF2-40B4-BE49-F238E27FC236}">
                <a16:creationId xmlns:a16="http://schemas.microsoft.com/office/drawing/2014/main" id="{EE492D52-F28F-81E6-31A3-F8BF0CE12D3D}"/>
              </a:ext>
            </a:extLst>
          </p:cNvPr>
          <p:cNvGrpSpPr/>
          <p:nvPr/>
        </p:nvGrpSpPr>
        <p:grpSpPr>
          <a:xfrm>
            <a:off x="394899" y="734107"/>
            <a:ext cx="2198968" cy="3010017"/>
            <a:chOff x="394899" y="734107"/>
            <a:chExt cx="2198968" cy="3010017"/>
          </a:xfrm>
        </p:grpSpPr>
        <p:pic>
          <p:nvPicPr>
            <p:cNvPr id="6" name="Picture 5">
              <a:extLst>
                <a:ext uri="{FF2B5EF4-FFF2-40B4-BE49-F238E27FC236}">
                  <a16:creationId xmlns:a16="http://schemas.microsoft.com/office/drawing/2014/main" id="{3B56948C-3CDB-9C25-5A32-BB8B160D59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39" t="2423" r="13696" b="8267"/>
            <a:stretch/>
          </p:blipFill>
          <p:spPr>
            <a:xfrm>
              <a:off x="394901" y="734107"/>
              <a:ext cx="2198966" cy="3010017"/>
            </a:xfrm>
            <a:prstGeom prst="roundRect">
              <a:avLst>
                <a:gd name="adj" fmla="val 5578"/>
              </a:avLst>
            </a:prstGeom>
          </p:spPr>
        </p:pic>
        <p:grpSp>
          <p:nvGrpSpPr>
            <p:cNvPr id="16" name="Group 15">
              <a:extLst>
                <a:ext uri="{FF2B5EF4-FFF2-40B4-BE49-F238E27FC236}">
                  <a16:creationId xmlns:a16="http://schemas.microsoft.com/office/drawing/2014/main" id="{0B56AA1C-E6D8-09AF-D59E-2863DFD493C9}"/>
                </a:ext>
              </a:extLst>
            </p:cNvPr>
            <p:cNvGrpSpPr/>
            <p:nvPr/>
          </p:nvGrpSpPr>
          <p:grpSpPr>
            <a:xfrm>
              <a:off x="394899" y="2431473"/>
              <a:ext cx="2198968" cy="1312651"/>
              <a:chOff x="432269" y="2431473"/>
              <a:chExt cx="2124228" cy="1312651"/>
            </a:xfrm>
          </p:grpSpPr>
          <p:sp>
            <p:nvSpPr>
              <p:cNvPr id="13" name="Rectangle: Rounded Corners 12">
                <a:extLst>
                  <a:ext uri="{FF2B5EF4-FFF2-40B4-BE49-F238E27FC236}">
                    <a16:creationId xmlns:a16="http://schemas.microsoft.com/office/drawing/2014/main" id="{91C6A7DD-BC0F-CA03-8AB7-1E9BC6F3D4DE}"/>
                  </a:ext>
                </a:extLst>
              </p:cNvPr>
              <p:cNvSpPr/>
              <p:nvPr/>
            </p:nvSpPr>
            <p:spPr>
              <a:xfrm>
                <a:off x="432270" y="2431473"/>
                <a:ext cx="2124227" cy="1312651"/>
              </a:xfrm>
              <a:prstGeom prst="roundRect">
                <a:avLst>
                  <a:gd name="adj" fmla="val 8927"/>
                </a:avLst>
              </a:prstGeom>
              <a:gradFill flip="none" rotWithShape="1">
                <a:gsLst>
                  <a:gs pos="66000">
                    <a:srgbClr val="000000">
                      <a:alpha val="63000"/>
                    </a:srgbClr>
                  </a:gs>
                  <a:gs pos="0">
                    <a:schemeClr val="tx1">
                      <a:alpha val="0"/>
                    </a:schemeClr>
                  </a:gs>
                  <a:gs pos="100000">
                    <a:schemeClr val="tx1">
                      <a:alpha val="72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id="{818A6803-346D-7AE3-F550-6C4062FFAAF0}"/>
                  </a:ext>
                </a:extLst>
              </p:cNvPr>
              <p:cNvSpPr txBox="1"/>
              <p:nvPr/>
            </p:nvSpPr>
            <p:spPr>
              <a:xfrm>
                <a:off x="432269" y="3182778"/>
                <a:ext cx="2124228"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Mr. </a:t>
                </a:r>
                <a:r>
                  <a:rPr kumimoji="0" lang="en-US" sz="1400" b="1" i="0" u="none" strike="noStrike" kern="1200" cap="none" spc="0" normalizeH="0" baseline="0" noProof="0" dirty="0" err="1">
                    <a:ln>
                      <a:noFill/>
                    </a:ln>
                    <a:solidFill>
                      <a:schemeClr val="bg1"/>
                    </a:solidFill>
                    <a:effectLst/>
                    <a:uLnTx/>
                    <a:uFillTx/>
                    <a:latin typeface="Segoe UI" panose="020B0502040204020203" pitchFamily="34" charset="0"/>
                    <a:cs typeface="Segoe UI" panose="020B0502040204020203" pitchFamily="34" charset="0"/>
                  </a:rPr>
                  <a:t>Yadagiri</a:t>
                </a:r>
                <a:endPar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Production Department</a:t>
                </a:r>
              </a:p>
            </p:txBody>
          </p:sp>
        </p:grpSp>
      </p:grpSp>
      <p:grpSp>
        <p:nvGrpSpPr>
          <p:cNvPr id="50" name="Group 49">
            <a:extLst>
              <a:ext uri="{FF2B5EF4-FFF2-40B4-BE49-F238E27FC236}">
                <a16:creationId xmlns:a16="http://schemas.microsoft.com/office/drawing/2014/main" id="{F3282AE1-103C-545D-E12D-2DAAA2FEEDF0}"/>
              </a:ext>
            </a:extLst>
          </p:cNvPr>
          <p:cNvGrpSpPr/>
          <p:nvPr/>
        </p:nvGrpSpPr>
        <p:grpSpPr>
          <a:xfrm>
            <a:off x="2755245" y="748075"/>
            <a:ext cx="1909132" cy="2996049"/>
            <a:chOff x="2755245" y="748075"/>
            <a:chExt cx="1909132" cy="2996049"/>
          </a:xfrm>
        </p:grpSpPr>
        <p:pic>
          <p:nvPicPr>
            <p:cNvPr id="8" name="Picture 7">
              <a:extLst>
                <a:ext uri="{FF2B5EF4-FFF2-40B4-BE49-F238E27FC236}">
                  <a16:creationId xmlns:a16="http://schemas.microsoft.com/office/drawing/2014/main" id="{BDD03D5B-0C70-2C82-E74E-CD52EB218C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46" t="5493" r="10134" b="2201"/>
            <a:stretch/>
          </p:blipFill>
          <p:spPr>
            <a:xfrm rot="10800000" flipV="1">
              <a:off x="2755245" y="748075"/>
              <a:ext cx="1909132" cy="2996049"/>
            </a:xfrm>
            <a:prstGeom prst="roundRect">
              <a:avLst>
                <a:gd name="adj" fmla="val 3363"/>
              </a:avLst>
            </a:prstGeom>
          </p:spPr>
        </p:pic>
        <p:grpSp>
          <p:nvGrpSpPr>
            <p:cNvPr id="17" name="Group 16">
              <a:extLst>
                <a:ext uri="{FF2B5EF4-FFF2-40B4-BE49-F238E27FC236}">
                  <a16:creationId xmlns:a16="http://schemas.microsoft.com/office/drawing/2014/main" id="{FC872361-B69A-2C11-D8EE-39A61B9549F1}"/>
                </a:ext>
              </a:extLst>
            </p:cNvPr>
            <p:cNvGrpSpPr/>
            <p:nvPr/>
          </p:nvGrpSpPr>
          <p:grpSpPr>
            <a:xfrm>
              <a:off x="2755245" y="2431473"/>
              <a:ext cx="1909132" cy="1312651"/>
              <a:chOff x="432269" y="2431473"/>
              <a:chExt cx="2124228" cy="1312651"/>
            </a:xfrm>
          </p:grpSpPr>
          <p:sp>
            <p:nvSpPr>
              <p:cNvPr id="18" name="Rectangle: Rounded Corners 17">
                <a:extLst>
                  <a:ext uri="{FF2B5EF4-FFF2-40B4-BE49-F238E27FC236}">
                    <a16:creationId xmlns:a16="http://schemas.microsoft.com/office/drawing/2014/main" id="{91B1C1E7-2D6D-C287-61F3-C2EB7216C1E5}"/>
                  </a:ext>
                </a:extLst>
              </p:cNvPr>
              <p:cNvSpPr/>
              <p:nvPr/>
            </p:nvSpPr>
            <p:spPr>
              <a:xfrm>
                <a:off x="432270" y="2431473"/>
                <a:ext cx="2124227" cy="1312651"/>
              </a:xfrm>
              <a:prstGeom prst="roundRect">
                <a:avLst>
                  <a:gd name="adj" fmla="val 5250"/>
                </a:avLst>
              </a:prstGeom>
              <a:gradFill flip="none" rotWithShape="1">
                <a:gsLst>
                  <a:gs pos="66000">
                    <a:srgbClr val="000000">
                      <a:alpha val="63000"/>
                    </a:srgbClr>
                  </a:gs>
                  <a:gs pos="0">
                    <a:schemeClr val="tx1">
                      <a:alpha val="0"/>
                    </a:schemeClr>
                  </a:gs>
                  <a:gs pos="100000">
                    <a:schemeClr val="tx1">
                      <a:alpha val="72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a:extLst>
                  <a:ext uri="{FF2B5EF4-FFF2-40B4-BE49-F238E27FC236}">
                    <a16:creationId xmlns:a16="http://schemas.microsoft.com/office/drawing/2014/main" id="{AF47407B-8B69-75BC-5480-5070C27E935C}"/>
                  </a:ext>
                </a:extLst>
              </p:cNvPr>
              <p:cNvSpPr txBox="1"/>
              <p:nvPr/>
            </p:nvSpPr>
            <p:spPr>
              <a:xfrm>
                <a:off x="432269" y="3182778"/>
                <a:ext cx="2124228"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Ms. </a:t>
                </a:r>
                <a:r>
                  <a:rPr kumimoji="0" lang="en-US" sz="1400" b="1" i="0" u="none" strike="noStrike" kern="1200" cap="none" spc="0" normalizeH="0" baseline="0" noProof="0" dirty="0" err="1">
                    <a:ln>
                      <a:noFill/>
                    </a:ln>
                    <a:solidFill>
                      <a:schemeClr val="bg1"/>
                    </a:solidFill>
                    <a:effectLst/>
                    <a:uLnTx/>
                    <a:uFillTx/>
                    <a:latin typeface="Segoe UI" panose="020B0502040204020203" pitchFamily="34" charset="0"/>
                    <a:cs typeface="Segoe UI" panose="020B0502040204020203" pitchFamily="34" charset="0"/>
                  </a:rPr>
                  <a:t>Anitha</a:t>
                </a:r>
                <a:endPar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Segoe UI" panose="020B0502040204020203" pitchFamily="34" charset="0"/>
                    <a:cs typeface="Segoe UI" panose="020B0502040204020203" pitchFamily="34" charset="0"/>
                  </a:rPr>
                  <a:t>Sales Department</a:t>
                </a:r>
              </a:p>
            </p:txBody>
          </p:sp>
        </p:grpSp>
      </p:grpSp>
      <p:grpSp>
        <p:nvGrpSpPr>
          <p:cNvPr id="53" name="Group 52">
            <a:extLst>
              <a:ext uri="{FF2B5EF4-FFF2-40B4-BE49-F238E27FC236}">
                <a16:creationId xmlns:a16="http://schemas.microsoft.com/office/drawing/2014/main" id="{8839DD84-BD3A-C33E-2CBC-43BA80A58A38}"/>
              </a:ext>
            </a:extLst>
          </p:cNvPr>
          <p:cNvGrpSpPr/>
          <p:nvPr/>
        </p:nvGrpSpPr>
        <p:grpSpPr>
          <a:xfrm>
            <a:off x="9457516" y="748075"/>
            <a:ext cx="2342017" cy="2996049"/>
            <a:chOff x="9457516" y="748075"/>
            <a:chExt cx="2342017" cy="2996049"/>
          </a:xfrm>
        </p:grpSpPr>
        <p:pic>
          <p:nvPicPr>
            <p:cNvPr id="5" name="Picture 4">
              <a:extLst>
                <a:ext uri="{FF2B5EF4-FFF2-40B4-BE49-F238E27FC236}">
                  <a16:creationId xmlns:a16="http://schemas.microsoft.com/office/drawing/2014/main" id="{CB7B4589-735F-E0D2-DDD8-AAA40E8EC8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736" r="2634" b="12370"/>
            <a:stretch/>
          </p:blipFill>
          <p:spPr>
            <a:xfrm>
              <a:off x="9457516" y="748075"/>
              <a:ext cx="2342016" cy="2996049"/>
            </a:xfrm>
            <a:prstGeom prst="roundRect">
              <a:avLst>
                <a:gd name="adj" fmla="val 2785"/>
              </a:avLst>
            </a:prstGeom>
          </p:spPr>
        </p:pic>
        <p:grpSp>
          <p:nvGrpSpPr>
            <p:cNvPr id="26" name="Group 25">
              <a:extLst>
                <a:ext uri="{FF2B5EF4-FFF2-40B4-BE49-F238E27FC236}">
                  <a16:creationId xmlns:a16="http://schemas.microsoft.com/office/drawing/2014/main" id="{D3C69E77-8C8E-C73C-4F49-6CEE9262C279}"/>
                </a:ext>
              </a:extLst>
            </p:cNvPr>
            <p:cNvGrpSpPr/>
            <p:nvPr/>
          </p:nvGrpSpPr>
          <p:grpSpPr>
            <a:xfrm>
              <a:off x="9457517" y="2431473"/>
              <a:ext cx="2342016" cy="1312651"/>
              <a:chOff x="432270" y="2431473"/>
              <a:chExt cx="2124227" cy="1312651"/>
            </a:xfrm>
          </p:grpSpPr>
          <p:sp>
            <p:nvSpPr>
              <p:cNvPr id="27" name="Rectangle: Rounded Corners 26">
                <a:extLst>
                  <a:ext uri="{FF2B5EF4-FFF2-40B4-BE49-F238E27FC236}">
                    <a16:creationId xmlns:a16="http://schemas.microsoft.com/office/drawing/2014/main" id="{748644D7-42FA-89EE-C3DA-B1D1AD68D1FF}"/>
                  </a:ext>
                </a:extLst>
              </p:cNvPr>
              <p:cNvSpPr/>
              <p:nvPr/>
            </p:nvSpPr>
            <p:spPr>
              <a:xfrm>
                <a:off x="432270" y="2431473"/>
                <a:ext cx="2124227" cy="1312651"/>
              </a:xfrm>
              <a:prstGeom prst="roundRect">
                <a:avLst>
                  <a:gd name="adj" fmla="val 5057"/>
                </a:avLst>
              </a:prstGeom>
              <a:gradFill flip="none" rotWithShape="1">
                <a:gsLst>
                  <a:gs pos="66000">
                    <a:srgbClr val="000000">
                      <a:alpha val="63000"/>
                    </a:srgbClr>
                  </a:gs>
                  <a:gs pos="0">
                    <a:schemeClr val="tx1">
                      <a:alpha val="0"/>
                    </a:schemeClr>
                  </a:gs>
                  <a:gs pos="100000">
                    <a:schemeClr val="tx1">
                      <a:alpha val="72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27">
                <a:extLst>
                  <a:ext uri="{FF2B5EF4-FFF2-40B4-BE49-F238E27FC236}">
                    <a16:creationId xmlns:a16="http://schemas.microsoft.com/office/drawing/2014/main" id="{F9C6CEE8-A56F-2E8D-A318-547A06CA7595}"/>
                  </a:ext>
                </a:extLst>
              </p:cNvPr>
              <p:cNvSpPr txBox="1"/>
              <p:nvPr/>
            </p:nvSpPr>
            <p:spPr>
              <a:xfrm>
                <a:off x="490019" y="3182778"/>
                <a:ext cx="2008728"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Mr. Anjaneyulu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Segoe UI" panose="020B0502040204020203" pitchFamily="34" charset="0"/>
                    <a:cs typeface="Segoe UI" panose="020B0502040204020203" pitchFamily="34" charset="0"/>
                  </a:rPr>
                  <a:t>Production Department</a:t>
                </a:r>
              </a:p>
            </p:txBody>
          </p:sp>
        </p:grpSp>
      </p:grpSp>
      <p:sp>
        <p:nvSpPr>
          <p:cNvPr id="2" name="Rounded Rectangle 510">
            <a:extLst>
              <a:ext uri="{FF2B5EF4-FFF2-40B4-BE49-F238E27FC236}">
                <a16:creationId xmlns:a16="http://schemas.microsoft.com/office/drawing/2014/main" id="{203E2AE8-652E-E1E5-E8A8-68DEDB684488}"/>
              </a:ext>
            </a:extLst>
          </p:cNvPr>
          <p:cNvSpPr/>
          <p:nvPr/>
        </p:nvSpPr>
        <p:spPr>
          <a:xfrm>
            <a:off x="-56136" y="6489740"/>
            <a:ext cx="12248135" cy="368260"/>
          </a:xfrm>
          <a:prstGeom prst="roundRect">
            <a:avLst>
              <a:gd name="adj" fmla="val 0"/>
            </a:avLst>
          </a:prstGeom>
          <a:gradFill flip="none" rotWithShape="1">
            <a:gsLst>
              <a:gs pos="0">
                <a:srgbClr val="2083C3"/>
              </a:gs>
              <a:gs pos="100000">
                <a:srgbClr val="2C357D"/>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0" name="Rectangle 9">
            <a:extLst>
              <a:ext uri="{FF2B5EF4-FFF2-40B4-BE49-F238E27FC236}">
                <a16:creationId xmlns:a16="http://schemas.microsoft.com/office/drawing/2014/main" id="{42CB03E2-153E-A615-8F10-DB9939F097B1}"/>
              </a:ext>
            </a:extLst>
          </p:cNvPr>
          <p:cNvSpPr/>
          <p:nvPr/>
        </p:nvSpPr>
        <p:spPr>
          <a:xfrm>
            <a:off x="11911464" y="6521896"/>
            <a:ext cx="83356" cy="184666"/>
          </a:xfrm>
          <a:prstGeom prst="rect">
            <a:avLst/>
          </a:prstGeom>
        </p:spPr>
        <p:txBody>
          <a:bodyPr vert="horz"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957C0-C9FD-924F-A662-3B71DAE40C56}" type="slidenum">
              <a:rPr kumimoji="0" lang="uk-UA"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uk-UA"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11" name="Group 10">
            <a:extLst>
              <a:ext uri="{FF2B5EF4-FFF2-40B4-BE49-F238E27FC236}">
                <a16:creationId xmlns:a16="http://schemas.microsoft.com/office/drawing/2014/main" id="{A9844818-DF31-7411-62DF-708F67B5BB47}"/>
              </a:ext>
            </a:extLst>
          </p:cNvPr>
          <p:cNvGrpSpPr/>
          <p:nvPr/>
        </p:nvGrpSpPr>
        <p:grpSpPr>
          <a:xfrm>
            <a:off x="5705624" y="3793194"/>
            <a:ext cx="1976572" cy="2348990"/>
            <a:chOff x="10284707" y="1325547"/>
            <a:chExt cx="1717323" cy="2720458"/>
          </a:xfrm>
        </p:grpSpPr>
        <p:grpSp>
          <p:nvGrpSpPr>
            <p:cNvPr id="12" name="Group 11">
              <a:extLst>
                <a:ext uri="{FF2B5EF4-FFF2-40B4-BE49-F238E27FC236}">
                  <a16:creationId xmlns:a16="http://schemas.microsoft.com/office/drawing/2014/main" id="{11E8BE61-CB89-F3CB-A5C9-0A93A7053BE6}"/>
                </a:ext>
              </a:extLst>
            </p:cNvPr>
            <p:cNvGrpSpPr/>
            <p:nvPr/>
          </p:nvGrpSpPr>
          <p:grpSpPr>
            <a:xfrm>
              <a:off x="10284707" y="1385789"/>
              <a:ext cx="1717323" cy="2660216"/>
              <a:chOff x="14810219" y="2253096"/>
              <a:chExt cx="4256469" cy="6593473"/>
            </a:xfrm>
          </p:grpSpPr>
          <p:sp>
            <p:nvSpPr>
              <p:cNvPr id="29" name="Rectangle 28">
                <a:extLst>
                  <a:ext uri="{FF2B5EF4-FFF2-40B4-BE49-F238E27FC236}">
                    <a16:creationId xmlns:a16="http://schemas.microsoft.com/office/drawing/2014/main" id="{97F521BC-A693-031F-21D9-B40BFC5A8EC5}"/>
                  </a:ext>
                </a:extLst>
              </p:cNvPr>
              <p:cNvSpPr/>
              <p:nvPr/>
            </p:nvSpPr>
            <p:spPr bwMode="auto">
              <a:xfrm>
                <a:off x="14810219" y="2253096"/>
                <a:ext cx="4256469" cy="6593473"/>
              </a:xfrm>
              <a:prstGeom prst="rect">
                <a:avLst/>
              </a:prstGeom>
              <a:solidFill>
                <a:schemeClr val="bg1"/>
              </a:solidFill>
              <a:ln w="12700">
                <a:noFill/>
              </a:ln>
              <a:effectLst>
                <a:outerShdw blurRad="114300" dist="165100" dir="30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STKaiti"/>
                  <a:cs typeface="Segoe UI" panose="020B0502040204020203" pitchFamily="34" charset="0"/>
                </a:endParaRPr>
              </a:p>
            </p:txBody>
          </p:sp>
          <p:pic>
            <p:nvPicPr>
              <p:cNvPr id="30" name="Picture 29">
                <a:extLst>
                  <a:ext uri="{FF2B5EF4-FFF2-40B4-BE49-F238E27FC236}">
                    <a16:creationId xmlns:a16="http://schemas.microsoft.com/office/drawing/2014/main" id="{4939842E-4B29-B6C8-70CC-07382AE2E8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407" t="4529" r="9736" b="29319"/>
              <a:stretch/>
            </p:blipFill>
            <p:spPr>
              <a:xfrm>
                <a:off x="14938383" y="2985580"/>
                <a:ext cx="3974350" cy="5709836"/>
              </a:xfrm>
              <a:prstGeom prst="rect">
                <a:avLst/>
              </a:prstGeom>
            </p:spPr>
          </p:pic>
        </p:grpSp>
        <p:pic>
          <p:nvPicPr>
            <p:cNvPr id="15" name="Picture 14">
              <a:extLst>
                <a:ext uri="{FF2B5EF4-FFF2-40B4-BE49-F238E27FC236}">
                  <a16:creationId xmlns:a16="http://schemas.microsoft.com/office/drawing/2014/main" id="{7489BA52-FA49-4848-5C64-3A32EE87562B}"/>
                </a:ext>
              </a:extLst>
            </p:cNvPr>
            <p:cNvPicPr>
              <a:picLocks noChangeAspect="1"/>
            </p:cNvPicPr>
            <p:nvPr/>
          </p:nvPicPr>
          <p:blipFill>
            <a:blip r:embed="rId6" cstate="screen">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7000"/>
                      </a14:imgEffect>
                    </a14:imgLayer>
                  </a14:imgProps>
                </a:ext>
                <a:ext uri="{28A0092B-C50C-407E-A947-70E740481C1C}">
                  <a14:useLocalDpi xmlns:a14="http://schemas.microsoft.com/office/drawing/2010/main"/>
                </a:ext>
              </a:extLst>
            </a:blip>
            <a:srcRect/>
            <a:stretch/>
          </p:blipFill>
          <p:spPr>
            <a:xfrm>
              <a:off x="11055970" y="1325547"/>
              <a:ext cx="221279" cy="256980"/>
            </a:xfrm>
            <a:prstGeom prst="rect">
              <a:avLst/>
            </a:prstGeom>
          </p:spPr>
        </p:pic>
      </p:grpSp>
      <p:grpSp>
        <p:nvGrpSpPr>
          <p:cNvPr id="31" name="Group 30">
            <a:extLst>
              <a:ext uri="{FF2B5EF4-FFF2-40B4-BE49-F238E27FC236}">
                <a16:creationId xmlns:a16="http://schemas.microsoft.com/office/drawing/2014/main" id="{B4DDE09D-8221-1802-F110-433F10B0E60F}"/>
              </a:ext>
            </a:extLst>
          </p:cNvPr>
          <p:cNvGrpSpPr/>
          <p:nvPr/>
        </p:nvGrpSpPr>
        <p:grpSpPr>
          <a:xfrm>
            <a:off x="527276" y="3972166"/>
            <a:ext cx="1934213" cy="2288508"/>
            <a:chOff x="238759" y="2545081"/>
            <a:chExt cx="2585721" cy="2967990"/>
          </a:xfrm>
        </p:grpSpPr>
        <p:pic>
          <p:nvPicPr>
            <p:cNvPr id="32" name="lunch.jpg" descr="lunch.jpg">
              <a:extLst>
                <a:ext uri="{FF2B5EF4-FFF2-40B4-BE49-F238E27FC236}">
                  <a16:creationId xmlns:a16="http://schemas.microsoft.com/office/drawing/2014/main" id="{394B7182-28CD-00F6-3587-01A2D988A99C}"/>
                </a:ext>
              </a:extLst>
            </p:cNvPr>
            <p:cNvPicPr>
              <a:picLocks/>
            </p:cNvPicPr>
            <p:nvPr/>
          </p:nvPicPr>
          <p:blipFill rotWithShape="1">
            <a:blip r:embed="rId8" cstate="screen">
              <a:extLst>
                <a:ext uri="{28A0092B-C50C-407E-A947-70E740481C1C}">
                  <a14:useLocalDpi xmlns:a14="http://schemas.microsoft.com/office/drawing/2010/main"/>
                </a:ext>
              </a:extLst>
            </a:blip>
            <a:srcRect l="1621" t="22910" r="50601" b="33497"/>
            <a:stretch/>
          </p:blipFill>
          <p:spPr>
            <a:xfrm>
              <a:off x="238760" y="2545081"/>
              <a:ext cx="2585720" cy="1422400"/>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33" name="lunch.jpg" descr="lunch.jpg">
              <a:extLst>
                <a:ext uri="{FF2B5EF4-FFF2-40B4-BE49-F238E27FC236}">
                  <a16:creationId xmlns:a16="http://schemas.microsoft.com/office/drawing/2014/main" id="{972F8C3D-3F49-10FB-1DEF-7C40E1225CE9}"/>
                </a:ext>
              </a:extLst>
            </p:cNvPr>
            <p:cNvPicPr>
              <a:picLocks/>
            </p:cNvPicPr>
            <p:nvPr/>
          </p:nvPicPr>
          <p:blipFill rotWithShape="1">
            <a:blip r:embed="rId9" cstate="screen">
              <a:extLst>
                <a:ext uri="{28A0092B-C50C-407E-A947-70E740481C1C}">
                  <a14:useLocalDpi xmlns:a14="http://schemas.microsoft.com/office/drawing/2010/main"/>
                </a:ext>
              </a:extLst>
            </a:blip>
            <a:srcRect l="53596" t="38225" r="2856" b="21947"/>
            <a:stretch/>
          </p:blipFill>
          <p:spPr>
            <a:xfrm>
              <a:off x="238759" y="4090671"/>
              <a:ext cx="2579623" cy="1422400"/>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grpSp>
      <p:sp>
        <p:nvSpPr>
          <p:cNvPr id="38" name="Rectangle: Top Corners Rounded 37">
            <a:extLst>
              <a:ext uri="{FF2B5EF4-FFF2-40B4-BE49-F238E27FC236}">
                <a16:creationId xmlns:a16="http://schemas.microsoft.com/office/drawing/2014/main" id="{C0ABFC32-2DDE-8D61-6151-D6FEE3A86B1A}"/>
              </a:ext>
            </a:extLst>
          </p:cNvPr>
          <p:cNvSpPr/>
          <p:nvPr/>
        </p:nvSpPr>
        <p:spPr>
          <a:xfrm>
            <a:off x="2782160" y="4012053"/>
            <a:ext cx="2844291" cy="1849951"/>
          </a:xfrm>
          <a:prstGeom prst="round2SameRect">
            <a:avLst>
              <a:gd name="adj1" fmla="val 0"/>
              <a:gd name="adj2" fmla="val 4922"/>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latin typeface="Segoe UI" panose="020B0502040204020203" pitchFamily="34" charset="0"/>
              <a:cs typeface="Segoe UI" panose="020B0502040204020203" pitchFamily="34" charset="0"/>
            </a:endParaRPr>
          </a:p>
        </p:txBody>
      </p:sp>
      <p:sp>
        <p:nvSpPr>
          <p:cNvPr id="39" name="TextBox 38">
            <a:extLst>
              <a:ext uri="{FF2B5EF4-FFF2-40B4-BE49-F238E27FC236}">
                <a16:creationId xmlns:a16="http://schemas.microsoft.com/office/drawing/2014/main" id="{BA272BB8-0264-0AB9-CA40-805B5D3E631F}"/>
              </a:ext>
            </a:extLst>
          </p:cNvPr>
          <p:cNvSpPr txBox="1"/>
          <p:nvPr/>
        </p:nvSpPr>
        <p:spPr>
          <a:xfrm>
            <a:off x="2971696" y="4706079"/>
            <a:ext cx="2464306" cy="523220"/>
          </a:xfrm>
          <a:prstGeom prst="rect">
            <a:avLst/>
          </a:prstGeom>
          <a:noFill/>
        </p:spPr>
        <p:txBody>
          <a:bodyPr wrap="squar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5.6</a:t>
            </a:r>
            <a:r>
              <a:rPr lang="en-US" sz="2800" b="1" dirty="0">
                <a:solidFill>
                  <a:schemeClr val="bg1"/>
                </a:solidFill>
                <a:latin typeface="Segoe UI" panose="020B0502040204020203" pitchFamily="34" charset="0"/>
                <a:cs typeface="Segoe UI" panose="020B0502040204020203" pitchFamily="34" charset="0"/>
              </a:rPr>
              <a:t>7</a:t>
            </a:r>
            <a:r>
              <a:rPr kumimoji="0" lang="en-US" sz="28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 Lakhs</a:t>
            </a:r>
          </a:p>
        </p:txBody>
      </p:sp>
      <p:sp>
        <p:nvSpPr>
          <p:cNvPr id="48" name="TextBox 47">
            <a:extLst>
              <a:ext uri="{FF2B5EF4-FFF2-40B4-BE49-F238E27FC236}">
                <a16:creationId xmlns:a16="http://schemas.microsoft.com/office/drawing/2014/main" id="{9969ECAB-B148-0166-F4F8-D60D33D9483D}"/>
              </a:ext>
            </a:extLst>
          </p:cNvPr>
          <p:cNvSpPr txBox="1"/>
          <p:nvPr/>
        </p:nvSpPr>
        <p:spPr>
          <a:xfrm>
            <a:off x="2964790" y="5202030"/>
            <a:ext cx="246430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Meals served till date</a:t>
            </a:r>
          </a:p>
        </p:txBody>
      </p:sp>
      <p:sp>
        <p:nvSpPr>
          <p:cNvPr id="54" name="TextBox 53">
            <a:extLst>
              <a:ext uri="{FF2B5EF4-FFF2-40B4-BE49-F238E27FC236}">
                <a16:creationId xmlns:a16="http://schemas.microsoft.com/office/drawing/2014/main" id="{C8BC38BA-C55B-1054-E235-BBA6626F423F}"/>
              </a:ext>
            </a:extLst>
          </p:cNvPr>
          <p:cNvSpPr txBox="1"/>
          <p:nvPr/>
        </p:nvSpPr>
        <p:spPr>
          <a:xfrm>
            <a:off x="2861333" y="4367525"/>
            <a:ext cx="268503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Started : </a:t>
            </a:r>
            <a:r>
              <a:rPr kumimoji="0" lang="en-US" sz="16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05.10.2019</a:t>
            </a:r>
          </a:p>
        </p:txBody>
      </p:sp>
      <p:grpSp>
        <p:nvGrpSpPr>
          <p:cNvPr id="51" name="Group 50">
            <a:extLst>
              <a:ext uri="{FF2B5EF4-FFF2-40B4-BE49-F238E27FC236}">
                <a16:creationId xmlns:a16="http://schemas.microsoft.com/office/drawing/2014/main" id="{E2D65F70-3F1C-A21B-D675-27971A8F02A5}"/>
              </a:ext>
            </a:extLst>
          </p:cNvPr>
          <p:cNvGrpSpPr/>
          <p:nvPr/>
        </p:nvGrpSpPr>
        <p:grpSpPr>
          <a:xfrm>
            <a:off x="4823324" y="734107"/>
            <a:ext cx="2342017" cy="3010017"/>
            <a:chOff x="4823324" y="734107"/>
            <a:chExt cx="2342017" cy="3010017"/>
          </a:xfrm>
        </p:grpSpPr>
        <p:pic>
          <p:nvPicPr>
            <p:cNvPr id="4" name="Picture 3">
              <a:extLst>
                <a:ext uri="{FF2B5EF4-FFF2-40B4-BE49-F238E27FC236}">
                  <a16:creationId xmlns:a16="http://schemas.microsoft.com/office/drawing/2014/main" id="{8C26F33C-A946-DB3E-B3A3-BE14206FFD6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8509" t="-427" b="8509"/>
            <a:stretch/>
          </p:blipFill>
          <p:spPr>
            <a:xfrm>
              <a:off x="4823325" y="734107"/>
              <a:ext cx="2342016" cy="3010017"/>
            </a:xfrm>
            <a:prstGeom prst="roundRect">
              <a:avLst>
                <a:gd name="adj" fmla="val 4086"/>
              </a:avLst>
            </a:prstGeom>
          </p:spPr>
        </p:pic>
        <p:grpSp>
          <p:nvGrpSpPr>
            <p:cNvPr id="20" name="Group 19">
              <a:extLst>
                <a:ext uri="{FF2B5EF4-FFF2-40B4-BE49-F238E27FC236}">
                  <a16:creationId xmlns:a16="http://schemas.microsoft.com/office/drawing/2014/main" id="{546A7B9E-A274-21F4-C1D3-CA73CC942A77}"/>
                </a:ext>
              </a:extLst>
            </p:cNvPr>
            <p:cNvGrpSpPr/>
            <p:nvPr/>
          </p:nvGrpSpPr>
          <p:grpSpPr>
            <a:xfrm>
              <a:off x="4823324" y="2431473"/>
              <a:ext cx="2342016" cy="1312651"/>
              <a:chOff x="432269" y="2431473"/>
              <a:chExt cx="2124228" cy="1312651"/>
            </a:xfrm>
          </p:grpSpPr>
          <p:sp>
            <p:nvSpPr>
              <p:cNvPr id="21" name="Rectangle: Rounded Corners 20">
                <a:extLst>
                  <a:ext uri="{FF2B5EF4-FFF2-40B4-BE49-F238E27FC236}">
                    <a16:creationId xmlns:a16="http://schemas.microsoft.com/office/drawing/2014/main" id="{836A7684-86FC-D3EF-2804-D81AF2DF58AF}"/>
                  </a:ext>
                </a:extLst>
              </p:cNvPr>
              <p:cNvSpPr/>
              <p:nvPr/>
            </p:nvSpPr>
            <p:spPr>
              <a:xfrm>
                <a:off x="432270" y="2431473"/>
                <a:ext cx="2124227" cy="1312651"/>
              </a:xfrm>
              <a:prstGeom prst="roundRect">
                <a:avLst>
                  <a:gd name="adj" fmla="val 6218"/>
                </a:avLst>
              </a:prstGeom>
              <a:gradFill flip="none" rotWithShape="1">
                <a:gsLst>
                  <a:gs pos="66000">
                    <a:srgbClr val="000000">
                      <a:alpha val="63000"/>
                    </a:srgbClr>
                  </a:gs>
                  <a:gs pos="0">
                    <a:schemeClr val="tx1">
                      <a:alpha val="0"/>
                    </a:schemeClr>
                  </a:gs>
                  <a:gs pos="100000">
                    <a:schemeClr val="tx1">
                      <a:alpha val="72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D5BFDE08-13D0-A985-E2AA-B2827A595A7C}"/>
                  </a:ext>
                </a:extLst>
              </p:cNvPr>
              <p:cNvSpPr txBox="1"/>
              <p:nvPr/>
            </p:nvSpPr>
            <p:spPr>
              <a:xfrm>
                <a:off x="432269" y="3182778"/>
                <a:ext cx="2124228"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Ms. </a:t>
                </a:r>
                <a:r>
                  <a:rPr kumimoji="0" lang="en-US" sz="1400" b="1" i="0" u="none" strike="noStrike" kern="1200" cap="none" spc="0" normalizeH="0" baseline="0" noProof="0" dirty="0" err="1">
                    <a:ln>
                      <a:noFill/>
                    </a:ln>
                    <a:solidFill>
                      <a:schemeClr val="bg1"/>
                    </a:solidFill>
                    <a:effectLst/>
                    <a:uLnTx/>
                    <a:uFillTx/>
                    <a:latin typeface="Segoe UI" panose="020B0502040204020203" pitchFamily="34" charset="0"/>
                    <a:cs typeface="Segoe UI" panose="020B0502040204020203" pitchFamily="34" charset="0"/>
                  </a:rPr>
                  <a:t>Punyavathi</a:t>
                </a:r>
                <a:endPar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Segoe UI" panose="020B0502040204020203" pitchFamily="34" charset="0"/>
                    <a:cs typeface="Segoe UI" panose="020B0502040204020203" pitchFamily="34" charset="0"/>
                  </a:rPr>
                  <a:t>Production Department</a:t>
                </a:r>
              </a:p>
            </p:txBody>
          </p:sp>
        </p:grpSp>
      </p:grpSp>
      <p:grpSp>
        <p:nvGrpSpPr>
          <p:cNvPr id="52" name="Group 51">
            <a:extLst>
              <a:ext uri="{FF2B5EF4-FFF2-40B4-BE49-F238E27FC236}">
                <a16:creationId xmlns:a16="http://schemas.microsoft.com/office/drawing/2014/main" id="{5289355F-366B-9BFB-BB9C-FBC59CC717D8}"/>
              </a:ext>
            </a:extLst>
          </p:cNvPr>
          <p:cNvGrpSpPr/>
          <p:nvPr/>
        </p:nvGrpSpPr>
        <p:grpSpPr>
          <a:xfrm>
            <a:off x="7323139" y="734107"/>
            <a:ext cx="1976575" cy="3010017"/>
            <a:chOff x="7323139" y="734107"/>
            <a:chExt cx="1976575" cy="3010017"/>
          </a:xfrm>
        </p:grpSpPr>
        <p:pic>
          <p:nvPicPr>
            <p:cNvPr id="7" name="Picture 6">
              <a:extLst>
                <a:ext uri="{FF2B5EF4-FFF2-40B4-BE49-F238E27FC236}">
                  <a16:creationId xmlns:a16="http://schemas.microsoft.com/office/drawing/2014/main" id="{3E492BD4-3AA4-7E03-07EF-562CF09F3FA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9627" t="2784" r="3017" b="9860"/>
            <a:stretch/>
          </p:blipFill>
          <p:spPr>
            <a:xfrm>
              <a:off x="7323142" y="734107"/>
              <a:ext cx="1976572" cy="3010017"/>
            </a:xfrm>
            <a:prstGeom prst="roundRect">
              <a:avLst>
                <a:gd name="adj" fmla="val 4330"/>
              </a:avLst>
            </a:prstGeom>
          </p:spPr>
        </p:pic>
        <p:grpSp>
          <p:nvGrpSpPr>
            <p:cNvPr id="23" name="Group 22">
              <a:extLst>
                <a:ext uri="{FF2B5EF4-FFF2-40B4-BE49-F238E27FC236}">
                  <a16:creationId xmlns:a16="http://schemas.microsoft.com/office/drawing/2014/main" id="{5B7FE281-F59B-6874-3526-B1DDA9D20C60}"/>
                </a:ext>
              </a:extLst>
            </p:cNvPr>
            <p:cNvGrpSpPr/>
            <p:nvPr/>
          </p:nvGrpSpPr>
          <p:grpSpPr>
            <a:xfrm>
              <a:off x="7323139" y="2431473"/>
              <a:ext cx="1976574" cy="1312651"/>
              <a:chOff x="432269" y="2431473"/>
              <a:chExt cx="2124228" cy="1312651"/>
            </a:xfrm>
          </p:grpSpPr>
          <p:sp>
            <p:nvSpPr>
              <p:cNvPr id="24" name="Rectangle: Rounded Corners 23">
                <a:extLst>
                  <a:ext uri="{FF2B5EF4-FFF2-40B4-BE49-F238E27FC236}">
                    <a16:creationId xmlns:a16="http://schemas.microsoft.com/office/drawing/2014/main" id="{F2080CDF-4FAD-AF5F-CC90-155DCB301AB9}"/>
                  </a:ext>
                </a:extLst>
              </p:cNvPr>
              <p:cNvSpPr/>
              <p:nvPr/>
            </p:nvSpPr>
            <p:spPr>
              <a:xfrm>
                <a:off x="432270" y="2431473"/>
                <a:ext cx="2124227" cy="1312651"/>
              </a:xfrm>
              <a:prstGeom prst="roundRect">
                <a:avLst>
                  <a:gd name="adj" fmla="val 6798"/>
                </a:avLst>
              </a:prstGeom>
              <a:gradFill flip="none" rotWithShape="1">
                <a:gsLst>
                  <a:gs pos="66000">
                    <a:srgbClr val="000000">
                      <a:alpha val="63000"/>
                    </a:srgbClr>
                  </a:gs>
                  <a:gs pos="0">
                    <a:schemeClr val="tx1">
                      <a:alpha val="0"/>
                    </a:schemeClr>
                  </a:gs>
                  <a:gs pos="100000">
                    <a:schemeClr val="tx1">
                      <a:alpha val="72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Box 24">
                <a:extLst>
                  <a:ext uri="{FF2B5EF4-FFF2-40B4-BE49-F238E27FC236}">
                    <a16:creationId xmlns:a16="http://schemas.microsoft.com/office/drawing/2014/main" id="{8766C0BC-B1AF-8555-B0EA-7EF54E98B853}"/>
                  </a:ext>
                </a:extLst>
              </p:cNvPr>
              <p:cNvSpPr txBox="1"/>
              <p:nvPr/>
            </p:nvSpPr>
            <p:spPr>
              <a:xfrm>
                <a:off x="432269" y="3182778"/>
                <a:ext cx="2124228" cy="4770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Ms. Heera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Segoe UI" panose="020B0502040204020203" pitchFamily="34" charset="0"/>
                    <a:cs typeface="Segoe UI" panose="020B0502040204020203" pitchFamily="34" charset="0"/>
                  </a:rPr>
                  <a:t>Sales Department</a:t>
                </a:r>
              </a:p>
            </p:txBody>
          </p:sp>
        </p:grpSp>
      </p:grpSp>
      <p:sp>
        <p:nvSpPr>
          <p:cNvPr id="55" name="TextBox 54">
            <a:extLst>
              <a:ext uri="{FF2B5EF4-FFF2-40B4-BE49-F238E27FC236}">
                <a16:creationId xmlns:a16="http://schemas.microsoft.com/office/drawing/2014/main" id="{07131AB3-D1E5-4FBE-0C9F-417D3331CB27}"/>
              </a:ext>
            </a:extLst>
          </p:cNvPr>
          <p:cNvSpPr txBox="1"/>
          <p:nvPr/>
        </p:nvSpPr>
        <p:spPr>
          <a:xfrm>
            <a:off x="2834210" y="5947306"/>
            <a:ext cx="3376537" cy="425758"/>
          </a:xfrm>
          <a:prstGeom prst="rect">
            <a:avLst/>
          </a:prstGeom>
          <a:noFill/>
        </p:spPr>
        <p:txBody>
          <a:bodyPr wrap="square">
            <a:spAutoFit/>
          </a:body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STKaiti"/>
                <a:cs typeface="Segoe UI" panose="020B0502040204020203" pitchFamily="34" charset="0"/>
              </a:rPr>
              <a:t>Lunch Program</a:t>
            </a:r>
          </a:p>
        </p:txBody>
      </p:sp>
      <p:sp>
        <p:nvSpPr>
          <p:cNvPr id="34" name="TextBox 33">
            <a:extLst>
              <a:ext uri="{FF2B5EF4-FFF2-40B4-BE49-F238E27FC236}">
                <a16:creationId xmlns:a16="http://schemas.microsoft.com/office/drawing/2014/main" id="{0BACDF37-69AF-D601-06E7-16D69CB920C4}"/>
              </a:ext>
            </a:extLst>
          </p:cNvPr>
          <p:cNvSpPr txBox="1"/>
          <p:nvPr/>
        </p:nvSpPr>
        <p:spPr>
          <a:xfrm>
            <a:off x="197180" y="6489740"/>
            <a:ext cx="6096000" cy="2489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Copyrights © 2025 | Rockwell Industries Limited | India | All Rights Reserved.</a:t>
            </a:r>
            <a:endParaRPr kumimoji="0" lang="en-IN"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useBgFill="1">
        <p:nvSpPr>
          <p:cNvPr id="9" name="Circle: Hollow 8">
            <a:extLst>
              <a:ext uri="{FF2B5EF4-FFF2-40B4-BE49-F238E27FC236}">
                <a16:creationId xmlns:a16="http://schemas.microsoft.com/office/drawing/2014/main" id="{E1114100-5B08-251B-47C6-859DAFFDD625}"/>
              </a:ext>
            </a:extLst>
          </p:cNvPr>
          <p:cNvSpPr/>
          <p:nvPr/>
        </p:nvSpPr>
        <p:spPr>
          <a:xfrm>
            <a:off x="8425475" y="3793194"/>
            <a:ext cx="6192827" cy="6032346"/>
          </a:xfrm>
          <a:prstGeom prst="donut">
            <a:avLst/>
          </a:prstGeom>
          <a:ln>
            <a:solidFill>
              <a:srgbClr val="00B0F0"/>
            </a:solidFill>
          </a:ln>
          <a:effectLst>
            <a:outerShdw blurRad="50800" dist="38100" dir="2700000" algn="tl" rotWithShape="0">
              <a:srgbClr val="359AD2">
                <a:alpha val="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5" name="Freeform 8">
            <a:extLst>
              <a:ext uri="{FF2B5EF4-FFF2-40B4-BE49-F238E27FC236}">
                <a16:creationId xmlns:a16="http://schemas.microsoft.com/office/drawing/2014/main" id="{19D29656-A258-20ED-D8C0-919E72A916CC}"/>
              </a:ext>
            </a:extLst>
          </p:cNvPr>
          <p:cNvSpPr/>
          <p:nvPr/>
        </p:nvSpPr>
        <p:spPr>
          <a:xfrm>
            <a:off x="10662114" y="378216"/>
            <a:ext cx="1414638" cy="266261"/>
          </a:xfrm>
          <a:custGeom>
            <a:avLst/>
            <a:gdLst/>
            <a:ahLst/>
            <a:cxnLst/>
            <a:rect l="l" t="t" r="r" b="b"/>
            <a:pathLst>
              <a:path w="2121957" h="399392">
                <a:moveTo>
                  <a:pt x="0" y="0"/>
                </a:moveTo>
                <a:lnTo>
                  <a:pt x="2121957" y="0"/>
                </a:lnTo>
                <a:lnTo>
                  <a:pt x="2121957" y="399392"/>
                </a:lnTo>
                <a:lnTo>
                  <a:pt x="0" y="399392"/>
                </a:lnTo>
                <a:lnTo>
                  <a:pt x="0" y="0"/>
                </a:lnTo>
                <a:close/>
              </a:path>
            </a:pathLst>
          </a:custGeom>
          <a:blipFill>
            <a:blip r:embed="rId12"/>
            <a:stretch>
              <a:fillRect b="-53744"/>
            </a:stretch>
          </a:blipFill>
        </p:spPr>
      </p:sp>
    </p:spTree>
    <p:extLst>
      <p:ext uri="{BB962C8B-B14F-4D97-AF65-F5344CB8AC3E}">
        <p14:creationId xmlns:p14="http://schemas.microsoft.com/office/powerpoint/2010/main" val="245138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2" presetClass="entr" presetSubtype="2" decel="10000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6">
            <a:extLst>
              <a:ext uri="{FF2B5EF4-FFF2-40B4-BE49-F238E27FC236}">
                <a16:creationId xmlns:a16="http://schemas.microsoft.com/office/drawing/2014/main" id="{C6FAF835-0383-40B0-75A4-3DE8D8C8D68A}"/>
              </a:ext>
            </a:extLst>
          </p:cNvPr>
          <p:cNvSpPr txBox="1">
            <a:spLocks/>
          </p:cNvSpPr>
          <p:nvPr/>
        </p:nvSpPr>
        <p:spPr>
          <a:xfrm>
            <a:off x="779094" y="283801"/>
            <a:ext cx="10219627" cy="333425"/>
          </a:xfrm>
          <a:prstGeom prst="rect">
            <a:avLst/>
          </a:prstGeom>
          <a:ln w="12700">
            <a:noFill/>
          </a:ln>
          <a:effectLst/>
        </p:spPr>
        <p:txBody>
          <a:bodyPr vert="horz" wrap="square" lIns="72000" tIns="0" rIns="7200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STKaiti"/>
                <a:cs typeface="Segoe UI" panose="020B0502040204020203" pitchFamily="34" charset="0"/>
              </a:rPr>
              <a:t>ENGAGEMENT ACTIVITIES</a:t>
            </a:r>
          </a:p>
        </p:txBody>
      </p:sp>
      <p:grpSp>
        <p:nvGrpSpPr>
          <p:cNvPr id="82" name="Group 81">
            <a:extLst>
              <a:ext uri="{FF2B5EF4-FFF2-40B4-BE49-F238E27FC236}">
                <a16:creationId xmlns:a16="http://schemas.microsoft.com/office/drawing/2014/main" id="{B252E7B0-0B60-5526-78CF-35A7B82C44F1}"/>
              </a:ext>
            </a:extLst>
          </p:cNvPr>
          <p:cNvGrpSpPr/>
          <p:nvPr/>
        </p:nvGrpSpPr>
        <p:grpSpPr>
          <a:xfrm>
            <a:off x="713982" y="853795"/>
            <a:ext cx="2528826" cy="5299405"/>
            <a:chOff x="2955611" y="821793"/>
            <a:chExt cx="2528826" cy="5299405"/>
          </a:xfrm>
        </p:grpSpPr>
        <p:grpSp>
          <p:nvGrpSpPr>
            <p:cNvPr id="66" name="Group 65">
              <a:extLst>
                <a:ext uri="{FF2B5EF4-FFF2-40B4-BE49-F238E27FC236}">
                  <a16:creationId xmlns:a16="http://schemas.microsoft.com/office/drawing/2014/main" id="{9ED1ADEA-E1D6-668C-40C7-B5AD52D69D47}"/>
                </a:ext>
              </a:extLst>
            </p:cNvPr>
            <p:cNvGrpSpPr/>
            <p:nvPr/>
          </p:nvGrpSpPr>
          <p:grpSpPr>
            <a:xfrm>
              <a:off x="3056334" y="821793"/>
              <a:ext cx="2327381" cy="705428"/>
              <a:chOff x="3044187" y="702749"/>
              <a:chExt cx="2350655" cy="705428"/>
            </a:xfrm>
          </p:grpSpPr>
          <p:sp>
            <p:nvSpPr>
              <p:cNvPr id="59" name="Rectangle: Top Corners Rounded 58">
                <a:extLst>
                  <a:ext uri="{FF2B5EF4-FFF2-40B4-BE49-F238E27FC236}">
                    <a16:creationId xmlns:a16="http://schemas.microsoft.com/office/drawing/2014/main" id="{B6028F7F-6DCF-B654-0D9A-EDED726A3E88}"/>
                  </a:ext>
                </a:extLst>
              </p:cNvPr>
              <p:cNvSpPr/>
              <p:nvPr/>
            </p:nvSpPr>
            <p:spPr>
              <a:xfrm>
                <a:off x="3044187" y="702749"/>
                <a:ext cx="2350655" cy="705428"/>
              </a:xfrm>
              <a:prstGeom prst="round2SameRect">
                <a:avLst>
                  <a:gd name="adj1" fmla="val 8203"/>
                  <a:gd name="adj2" fmla="val 0"/>
                </a:avLst>
              </a:prstGeom>
              <a:solidFill>
                <a:srgbClr val="2C408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N" sz="1400">
                  <a:solidFill>
                    <a:prstClr val="white"/>
                  </a:solidFill>
                  <a:latin typeface="Segoe UI" panose="020B0502040204020203" pitchFamily="34" charset="0"/>
                  <a:cs typeface="Segoe UI" panose="020B0502040204020203" pitchFamily="34" charset="0"/>
                </a:endParaRPr>
              </a:p>
            </p:txBody>
          </p:sp>
          <p:sp>
            <p:nvSpPr>
              <p:cNvPr id="65" name="TextBox 64">
                <a:extLst>
                  <a:ext uri="{FF2B5EF4-FFF2-40B4-BE49-F238E27FC236}">
                    <a16:creationId xmlns:a16="http://schemas.microsoft.com/office/drawing/2014/main" id="{DBE66796-3A38-D97D-0F5A-6669BA778486}"/>
                  </a:ext>
                </a:extLst>
              </p:cNvPr>
              <p:cNvSpPr txBox="1"/>
              <p:nvPr/>
            </p:nvSpPr>
            <p:spPr>
              <a:xfrm>
                <a:off x="3335452" y="831202"/>
                <a:ext cx="1768125" cy="179536"/>
              </a:xfrm>
              <a:prstGeom prst="rect">
                <a:avLst/>
              </a:prstGeom>
              <a:noFill/>
            </p:spPr>
            <p:txBody>
              <a:bodyPr wrap="square" lIns="0" tIns="0" rIns="0" bIns="0" anchor="ctr">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Training</a:t>
                </a:r>
              </a:p>
            </p:txBody>
          </p:sp>
        </p:grpSp>
        <p:grpSp>
          <p:nvGrpSpPr>
            <p:cNvPr id="54" name="Group 53">
              <a:extLst>
                <a:ext uri="{FF2B5EF4-FFF2-40B4-BE49-F238E27FC236}">
                  <a16:creationId xmlns:a16="http://schemas.microsoft.com/office/drawing/2014/main" id="{5CA748E2-6075-C885-9BE0-DFF9A0B1FCB9}"/>
                </a:ext>
              </a:extLst>
            </p:cNvPr>
            <p:cNvGrpSpPr/>
            <p:nvPr/>
          </p:nvGrpSpPr>
          <p:grpSpPr>
            <a:xfrm>
              <a:off x="2955611" y="1289180"/>
              <a:ext cx="2528826" cy="4832018"/>
              <a:chOff x="2955611" y="1289180"/>
              <a:chExt cx="2528826" cy="4832018"/>
            </a:xfrm>
          </p:grpSpPr>
          <p:pic>
            <p:nvPicPr>
              <p:cNvPr id="11" name="Content Placeholder 4">
                <a:extLst>
                  <a:ext uri="{FF2B5EF4-FFF2-40B4-BE49-F238E27FC236}">
                    <a16:creationId xmlns:a16="http://schemas.microsoft.com/office/drawing/2014/main" id="{E625DE84-9C9A-C85B-FCC9-1B47A93313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872" t="37280" r="49230" b="12094"/>
              <a:stretch/>
            </p:blipFill>
            <p:spPr>
              <a:xfrm>
                <a:off x="2955612" y="1289180"/>
                <a:ext cx="2528824" cy="1664393"/>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17" name="Content Placeholder 4">
                <a:extLst>
                  <a:ext uri="{FF2B5EF4-FFF2-40B4-BE49-F238E27FC236}">
                    <a16:creationId xmlns:a16="http://schemas.microsoft.com/office/drawing/2014/main" id="{A77D144B-C49B-3545-CF7F-5B449BE2FC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401" t="55730" r="2872" b="5732"/>
              <a:stretch/>
            </p:blipFill>
            <p:spPr>
              <a:xfrm>
                <a:off x="2955611" y="3115122"/>
                <a:ext cx="2528823" cy="1699471"/>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18" name="Content Placeholder 4">
                <a:extLst>
                  <a:ext uri="{FF2B5EF4-FFF2-40B4-BE49-F238E27FC236}">
                    <a16:creationId xmlns:a16="http://schemas.microsoft.com/office/drawing/2014/main" id="{C71A537F-518B-4E3A-3ABF-2086328070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3494" t="15171" r="2607" b="50000"/>
              <a:stretch/>
            </p:blipFill>
            <p:spPr>
              <a:xfrm>
                <a:off x="2955612" y="4976141"/>
                <a:ext cx="2528825" cy="1145057"/>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grpSp>
      </p:grpSp>
      <p:grpSp>
        <p:nvGrpSpPr>
          <p:cNvPr id="81" name="Group 80">
            <a:extLst>
              <a:ext uri="{FF2B5EF4-FFF2-40B4-BE49-F238E27FC236}">
                <a16:creationId xmlns:a16="http://schemas.microsoft.com/office/drawing/2014/main" id="{FA4512F5-ADFC-9DD6-A148-5AFB4B597A63}"/>
              </a:ext>
            </a:extLst>
          </p:cNvPr>
          <p:cNvGrpSpPr/>
          <p:nvPr/>
        </p:nvGrpSpPr>
        <p:grpSpPr>
          <a:xfrm>
            <a:off x="3735065" y="874063"/>
            <a:ext cx="2492503" cy="5295215"/>
            <a:chOff x="5615568" y="821793"/>
            <a:chExt cx="2492503" cy="5295215"/>
          </a:xfrm>
        </p:grpSpPr>
        <p:grpSp>
          <p:nvGrpSpPr>
            <p:cNvPr id="67" name="Group 66">
              <a:extLst>
                <a:ext uri="{FF2B5EF4-FFF2-40B4-BE49-F238E27FC236}">
                  <a16:creationId xmlns:a16="http://schemas.microsoft.com/office/drawing/2014/main" id="{CC46FF3C-9C3F-1251-5236-BD1C28A1A6F5}"/>
                </a:ext>
              </a:extLst>
            </p:cNvPr>
            <p:cNvGrpSpPr/>
            <p:nvPr/>
          </p:nvGrpSpPr>
          <p:grpSpPr>
            <a:xfrm>
              <a:off x="5686492" y="821793"/>
              <a:ext cx="2350655" cy="705428"/>
              <a:chOff x="3044187" y="702749"/>
              <a:chExt cx="2350655" cy="705428"/>
            </a:xfrm>
          </p:grpSpPr>
          <p:sp>
            <p:nvSpPr>
              <p:cNvPr id="68" name="Rectangle: Top Corners Rounded 67">
                <a:extLst>
                  <a:ext uri="{FF2B5EF4-FFF2-40B4-BE49-F238E27FC236}">
                    <a16:creationId xmlns:a16="http://schemas.microsoft.com/office/drawing/2014/main" id="{44D380C4-2D7F-ED1F-9280-47F99585EE3E}"/>
                  </a:ext>
                </a:extLst>
              </p:cNvPr>
              <p:cNvSpPr/>
              <p:nvPr/>
            </p:nvSpPr>
            <p:spPr>
              <a:xfrm>
                <a:off x="3044187" y="702749"/>
                <a:ext cx="2350655" cy="705428"/>
              </a:xfrm>
              <a:prstGeom prst="round2SameRect">
                <a:avLst>
                  <a:gd name="adj1" fmla="val 8203"/>
                  <a:gd name="adj2" fmla="val 0"/>
                </a:avLst>
              </a:prstGeom>
              <a:solidFill>
                <a:srgbClr val="F2B51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N" sz="1400">
                  <a:solidFill>
                    <a:prstClr val="white"/>
                  </a:solidFill>
                  <a:latin typeface="Segoe UI" panose="020B0502040204020203" pitchFamily="34" charset="0"/>
                  <a:cs typeface="Segoe UI" panose="020B0502040204020203" pitchFamily="34" charset="0"/>
                </a:endParaRPr>
              </a:p>
            </p:txBody>
          </p:sp>
          <p:sp>
            <p:nvSpPr>
              <p:cNvPr id="69" name="TextBox 68">
                <a:extLst>
                  <a:ext uri="{FF2B5EF4-FFF2-40B4-BE49-F238E27FC236}">
                    <a16:creationId xmlns:a16="http://schemas.microsoft.com/office/drawing/2014/main" id="{66813FDF-94AB-CC23-67EE-81CBBCCCD253}"/>
                  </a:ext>
                </a:extLst>
              </p:cNvPr>
              <p:cNvSpPr txBox="1"/>
              <p:nvPr/>
            </p:nvSpPr>
            <p:spPr>
              <a:xfrm>
                <a:off x="3151035" y="741435"/>
                <a:ext cx="2136958" cy="359073"/>
              </a:xfrm>
              <a:prstGeom prst="rect">
                <a:avLst/>
              </a:prstGeom>
              <a:noFill/>
            </p:spPr>
            <p:txBody>
              <a:bodyPr wrap="square" lIns="0" tIns="0" rIns="0" bIns="0" anchor="ctr">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Moments that matter </a:t>
                </a:r>
                <a:br>
                  <a:rPr kumimoji="0" lang="en-US" sz="14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br>
                <a:r>
                  <a:rPr kumimoji="0" lang="en-US" sz="14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Team Outings</a:t>
                </a:r>
              </a:p>
            </p:txBody>
          </p:sp>
        </p:grpSp>
        <p:grpSp>
          <p:nvGrpSpPr>
            <p:cNvPr id="55" name="Group 54">
              <a:extLst>
                <a:ext uri="{FF2B5EF4-FFF2-40B4-BE49-F238E27FC236}">
                  <a16:creationId xmlns:a16="http://schemas.microsoft.com/office/drawing/2014/main" id="{0FDBB139-6BE3-9586-0B85-E42610891EEE}"/>
                </a:ext>
              </a:extLst>
            </p:cNvPr>
            <p:cNvGrpSpPr/>
            <p:nvPr/>
          </p:nvGrpSpPr>
          <p:grpSpPr>
            <a:xfrm>
              <a:off x="5615568" y="1289180"/>
              <a:ext cx="2492503" cy="4827828"/>
              <a:chOff x="5615568" y="1289180"/>
              <a:chExt cx="2492503" cy="4827828"/>
            </a:xfrm>
          </p:grpSpPr>
          <p:pic>
            <p:nvPicPr>
              <p:cNvPr id="20" name="Picture 19">
                <a:extLst>
                  <a:ext uri="{FF2B5EF4-FFF2-40B4-BE49-F238E27FC236}">
                    <a16:creationId xmlns:a16="http://schemas.microsoft.com/office/drawing/2014/main" id="{B78BEBCB-EEB5-5328-AC48-C5FB6A2AF2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25" t="9728" r="62123" b="67044"/>
              <a:stretch/>
            </p:blipFill>
            <p:spPr>
              <a:xfrm>
                <a:off x="5615568" y="1289180"/>
                <a:ext cx="2492503" cy="884714"/>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21" name="Picture 20">
                <a:extLst>
                  <a:ext uri="{FF2B5EF4-FFF2-40B4-BE49-F238E27FC236}">
                    <a16:creationId xmlns:a16="http://schemas.microsoft.com/office/drawing/2014/main" id="{A16F5BFF-FDCE-2826-68FA-AE2E24D820A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45" t="63532" r="58573" b="9972"/>
              <a:stretch/>
            </p:blipFill>
            <p:spPr>
              <a:xfrm>
                <a:off x="5615568" y="2349493"/>
                <a:ext cx="2492503" cy="884714"/>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22" name="Picture 21">
                <a:extLst>
                  <a:ext uri="{FF2B5EF4-FFF2-40B4-BE49-F238E27FC236}">
                    <a16:creationId xmlns:a16="http://schemas.microsoft.com/office/drawing/2014/main" id="{D7B5DE0F-BB0D-4973-B5D4-B5B7689A759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6924" t="63531" r="3094" b="5945"/>
              <a:stretch/>
            </p:blipFill>
            <p:spPr>
              <a:xfrm>
                <a:off x="5615568" y="3593480"/>
                <a:ext cx="2492503" cy="1019200"/>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23" name="Picture 22">
                <a:extLst>
                  <a:ext uri="{FF2B5EF4-FFF2-40B4-BE49-F238E27FC236}">
                    <a16:creationId xmlns:a16="http://schemas.microsoft.com/office/drawing/2014/main" id="{410B7F92-5D6A-6F5C-6B6C-50B40131B13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0487" t="-115" r="2838" b="68657"/>
              <a:stretch/>
            </p:blipFill>
            <p:spPr>
              <a:xfrm>
                <a:off x="5615568" y="4971952"/>
                <a:ext cx="2492503" cy="1145056"/>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grpSp>
      </p:grpSp>
      <p:grpSp>
        <p:nvGrpSpPr>
          <p:cNvPr id="80" name="Group 79">
            <a:extLst>
              <a:ext uri="{FF2B5EF4-FFF2-40B4-BE49-F238E27FC236}">
                <a16:creationId xmlns:a16="http://schemas.microsoft.com/office/drawing/2014/main" id="{557E9D9C-6BB7-8A00-3926-789A79F37F6E}"/>
              </a:ext>
            </a:extLst>
          </p:cNvPr>
          <p:cNvGrpSpPr/>
          <p:nvPr/>
        </p:nvGrpSpPr>
        <p:grpSpPr>
          <a:xfrm>
            <a:off x="6540074" y="853795"/>
            <a:ext cx="2082419" cy="5354169"/>
            <a:chOff x="8239201" y="821793"/>
            <a:chExt cx="1974404" cy="5295215"/>
          </a:xfrm>
        </p:grpSpPr>
        <p:grpSp>
          <p:nvGrpSpPr>
            <p:cNvPr id="70" name="Group 69">
              <a:extLst>
                <a:ext uri="{FF2B5EF4-FFF2-40B4-BE49-F238E27FC236}">
                  <a16:creationId xmlns:a16="http://schemas.microsoft.com/office/drawing/2014/main" id="{23CFBFD5-4ED6-8353-BC36-4F0F3EC4E208}"/>
                </a:ext>
              </a:extLst>
            </p:cNvPr>
            <p:cNvGrpSpPr/>
            <p:nvPr/>
          </p:nvGrpSpPr>
          <p:grpSpPr>
            <a:xfrm>
              <a:off x="8340413" y="821793"/>
              <a:ext cx="1771981" cy="705428"/>
              <a:chOff x="3044187" y="702749"/>
              <a:chExt cx="2350655" cy="705428"/>
            </a:xfrm>
          </p:grpSpPr>
          <p:sp>
            <p:nvSpPr>
              <p:cNvPr id="71" name="Rectangle: Top Corners Rounded 70">
                <a:extLst>
                  <a:ext uri="{FF2B5EF4-FFF2-40B4-BE49-F238E27FC236}">
                    <a16:creationId xmlns:a16="http://schemas.microsoft.com/office/drawing/2014/main" id="{FC4E239F-0F06-3304-B249-6514F49C8A2F}"/>
                  </a:ext>
                </a:extLst>
              </p:cNvPr>
              <p:cNvSpPr/>
              <p:nvPr/>
            </p:nvSpPr>
            <p:spPr>
              <a:xfrm>
                <a:off x="3044187" y="702749"/>
                <a:ext cx="2350655" cy="705428"/>
              </a:xfrm>
              <a:prstGeom prst="round2SameRect">
                <a:avLst>
                  <a:gd name="adj1" fmla="val 8203"/>
                  <a:gd name="adj2" fmla="val 0"/>
                </a:avLst>
              </a:prstGeom>
              <a:solidFill>
                <a:srgbClr val="2C408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N" sz="1400">
                  <a:solidFill>
                    <a:prstClr val="white"/>
                  </a:solidFill>
                  <a:latin typeface="Segoe UI" panose="020B0502040204020203" pitchFamily="34" charset="0"/>
                  <a:cs typeface="Segoe UI" panose="020B0502040204020203" pitchFamily="34" charset="0"/>
                </a:endParaRPr>
              </a:p>
            </p:txBody>
          </p:sp>
          <p:sp>
            <p:nvSpPr>
              <p:cNvPr id="72" name="TextBox 71">
                <a:extLst>
                  <a:ext uri="{FF2B5EF4-FFF2-40B4-BE49-F238E27FC236}">
                    <a16:creationId xmlns:a16="http://schemas.microsoft.com/office/drawing/2014/main" id="{62363FE7-A9C4-4C96-9223-3C673E26EBA1}"/>
                  </a:ext>
                </a:extLst>
              </p:cNvPr>
              <p:cNvSpPr txBox="1"/>
              <p:nvPr/>
            </p:nvSpPr>
            <p:spPr>
              <a:xfrm>
                <a:off x="3230271" y="831202"/>
                <a:ext cx="1978487" cy="179536"/>
              </a:xfrm>
              <a:prstGeom prst="rect">
                <a:avLst/>
              </a:prstGeom>
              <a:noFill/>
            </p:spPr>
            <p:txBody>
              <a:bodyPr wrap="square" lIns="0" tIns="0" rIns="0" bIns="0" anchor="ctr">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Special Events</a:t>
                </a:r>
              </a:p>
            </p:txBody>
          </p:sp>
        </p:grpSp>
        <p:grpSp>
          <p:nvGrpSpPr>
            <p:cNvPr id="56" name="Group 55">
              <a:extLst>
                <a:ext uri="{FF2B5EF4-FFF2-40B4-BE49-F238E27FC236}">
                  <a16:creationId xmlns:a16="http://schemas.microsoft.com/office/drawing/2014/main" id="{909FD8A2-A53C-9FEC-C17B-338BB4DA0A74}"/>
                </a:ext>
              </a:extLst>
            </p:cNvPr>
            <p:cNvGrpSpPr/>
            <p:nvPr/>
          </p:nvGrpSpPr>
          <p:grpSpPr>
            <a:xfrm>
              <a:off x="8239201" y="1289180"/>
              <a:ext cx="1974404" cy="4827828"/>
              <a:chOff x="8239201" y="1289180"/>
              <a:chExt cx="1974404" cy="4827828"/>
            </a:xfrm>
          </p:grpSpPr>
          <p:pic>
            <p:nvPicPr>
              <p:cNvPr id="30" name="Picture 29">
                <a:extLst>
                  <a:ext uri="{FF2B5EF4-FFF2-40B4-BE49-F238E27FC236}">
                    <a16:creationId xmlns:a16="http://schemas.microsoft.com/office/drawing/2014/main" id="{BA18EA44-115B-CA7B-3C38-503C86D7971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398" t="4881" r="56944" b="73669"/>
              <a:stretch/>
            </p:blipFill>
            <p:spPr>
              <a:xfrm>
                <a:off x="8246821" y="1289180"/>
                <a:ext cx="1961074" cy="571500"/>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31" name="Picture 30">
                <a:extLst>
                  <a:ext uri="{FF2B5EF4-FFF2-40B4-BE49-F238E27FC236}">
                    <a16:creationId xmlns:a16="http://schemas.microsoft.com/office/drawing/2014/main" id="{14EA35CA-1656-B46D-8A3F-04AF7BB0B43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586" t="55510" r="56455" b="14811"/>
              <a:stretch/>
            </p:blipFill>
            <p:spPr>
              <a:xfrm>
                <a:off x="8246821" y="1941755"/>
                <a:ext cx="1961074" cy="848451"/>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32" name="Picture 31">
                <a:extLst>
                  <a:ext uri="{FF2B5EF4-FFF2-40B4-BE49-F238E27FC236}">
                    <a16:creationId xmlns:a16="http://schemas.microsoft.com/office/drawing/2014/main" id="{7DF727A8-CF12-762D-405D-BD6DFC7ED6E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49081" t="6948" r="31641" b="40692"/>
              <a:stretch/>
            </p:blipFill>
            <p:spPr>
              <a:xfrm>
                <a:off x="8254635" y="2871280"/>
                <a:ext cx="889000" cy="1300783"/>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33" name="Picture 32">
                <a:extLst>
                  <a:ext uri="{FF2B5EF4-FFF2-40B4-BE49-F238E27FC236}">
                    <a16:creationId xmlns:a16="http://schemas.microsoft.com/office/drawing/2014/main" id="{F9C5EB1A-7EFD-645E-099B-2C45AA6937B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46229" t="72296" r="33070" b="10200"/>
              <a:stretch/>
            </p:blipFill>
            <p:spPr>
              <a:xfrm>
                <a:off x="9194435" y="2871280"/>
                <a:ext cx="1013460" cy="461645"/>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34" name="Picture 33">
                <a:extLst>
                  <a:ext uri="{FF2B5EF4-FFF2-40B4-BE49-F238E27FC236}">
                    <a16:creationId xmlns:a16="http://schemas.microsoft.com/office/drawing/2014/main" id="{D80426C5-C680-CDE6-577F-3AD76274C76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74219" t="57777" r="3803" b="9556"/>
              <a:stretch/>
            </p:blipFill>
            <p:spPr>
              <a:xfrm>
                <a:off x="9194435" y="3360533"/>
                <a:ext cx="1013460" cy="811530"/>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35" name="Picture 34">
                <a:extLst>
                  <a:ext uri="{FF2B5EF4-FFF2-40B4-BE49-F238E27FC236}">
                    <a16:creationId xmlns:a16="http://schemas.microsoft.com/office/drawing/2014/main" id="{A56D3476-721F-C7B6-2F7E-9478BB37583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73117" t="31400" r="1370" b="45780"/>
              <a:stretch/>
            </p:blipFill>
            <p:spPr>
              <a:xfrm>
                <a:off x="8239201" y="4253138"/>
                <a:ext cx="1974404" cy="951414"/>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36" name="Picture 35">
                <a:extLst>
                  <a:ext uri="{FF2B5EF4-FFF2-40B4-BE49-F238E27FC236}">
                    <a16:creationId xmlns:a16="http://schemas.microsoft.com/office/drawing/2014/main" id="{D49FAD86-5C68-F699-8E60-4556E791C66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73117" t="5606" r="1370" b="74453"/>
              <a:stretch/>
            </p:blipFill>
            <p:spPr>
              <a:xfrm>
                <a:off x="8239201" y="5285626"/>
                <a:ext cx="1974404" cy="831382"/>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grpSp>
      </p:grpSp>
      <p:grpSp>
        <p:nvGrpSpPr>
          <p:cNvPr id="79" name="Group 78">
            <a:extLst>
              <a:ext uri="{FF2B5EF4-FFF2-40B4-BE49-F238E27FC236}">
                <a16:creationId xmlns:a16="http://schemas.microsoft.com/office/drawing/2014/main" id="{19C0412E-F0B1-B72C-6E5F-9C3BCB515A5B}"/>
              </a:ext>
            </a:extLst>
          </p:cNvPr>
          <p:cNvGrpSpPr/>
          <p:nvPr/>
        </p:nvGrpSpPr>
        <p:grpSpPr>
          <a:xfrm>
            <a:off x="8890821" y="853795"/>
            <a:ext cx="2107903" cy="5354169"/>
            <a:chOff x="10344735" y="821793"/>
            <a:chExt cx="1538656" cy="5289100"/>
          </a:xfrm>
        </p:grpSpPr>
        <p:grpSp>
          <p:nvGrpSpPr>
            <p:cNvPr id="73" name="Group 72">
              <a:extLst>
                <a:ext uri="{FF2B5EF4-FFF2-40B4-BE49-F238E27FC236}">
                  <a16:creationId xmlns:a16="http://schemas.microsoft.com/office/drawing/2014/main" id="{BF1A2740-982C-C9D2-C15B-A63447D58A25}"/>
                </a:ext>
              </a:extLst>
            </p:cNvPr>
            <p:cNvGrpSpPr/>
            <p:nvPr/>
          </p:nvGrpSpPr>
          <p:grpSpPr>
            <a:xfrm>
              <a:off x="10413119" y="821793"/>
              <a:ext cx="1419086" cy="705428"/>
              <a:chOff x="3044187" y="702749"/>
              <a:chExt cx="2350655" cy="705428"/>
            </a:xfrm>
          </p:grpSpPr>
          <p:sp>
            <p:nvSpPr>
              <p:cNvPr id="74" name="Rectangle: Top Corners Rounded 73">
                <a:extLst>
                  <a:ext uri="{FF2B5EF4-FFF2-40B4-BE49-F238E27FC236}">
                    <a16:creationId xmlns:a16="http://schemas.microsoft.com/office/drawing/2014/main" id="{6CC8CB06-8440-D3D1-3E18-08190ECFADB1}"/>
                  </a:ext>
                </a:extLst>
              </p:cNvPr>
              <p:cNvSpPr/>
              <p:nvPr/>
            </p:nvSpPr>
            <p:spPr>
              <a:xfrm>
                <a:off x="3044187" y="702749"/>
                <a:ext cx="2350655" cy="705428"/>
              </a:xfrm>
              <a:prstGeom prst="round2SameRect">
                <a:avLst>
                  <a:gd name="adj1" fmla="val 8203"/>
                  <a:gd name="adj2" fmla="val 0"/>
                </a:avLst>
              </a:prstGeom>
              <a:solidFill>
                <a:srgbClr val="F2B51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N" sz="1400">
                  <a:solidFill>
                    <a:prstClr val="white"/>
                  </a:solidFill>
                  <a:latin typeface="Segoe UI" panose="020B0502040204020203" pitchFamily="34" charset="0"/>
                  <a:cs typeface="Segoe UI" panose="020B0502040204020203" pitchFamily="34" charset="0"/>
                </a:endParaRPr>
              </a:p>
            </p:txBody>
          </p:sp>
          <p:sp>
            <p:nvSpPr>
              <p:cNvPr id="75" name="TextBox 74">
                <a:extLst>
                  <a:ext uri="{FF2B5EF4-FFF2-40B4-BE49-F238E27FC236}">
                    <a16:creationId xmlns:a16="http://schemas.microsoft.com/office/drawing/2014/main" id="{F8F4AF30-BA10-8CE7-91E0-B28E838794BA}"/>
                  </a:ext>
                </a:extLst>
              </p:cNvPr>
              <p:cNvSpPr txBox="1"/>
              <p:nvPr/>
            </p:nvSpPr>
            <p:spPr>
              <a:xfrm>
                <a:off x="3115665" y="831202"/>
                <a:ext cx="2207701" cy="179536"/>
              </a:xfrm>
              <a:prstGeom prst="rect">
                <a:avLst/>
              </a:prstGeom>
              <a:noFill/>
            </p:spPr>
            <p:txBody>
              <a:bodyPr wrap="square" lIns="0" tIns="0" rIns="0" bIns="0" anchor="ctr">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Home Connect</a:t>
                </a:r>
              </a:p>
            </p:txBody>
          </p:sp>
        </p:grpSp>
        <p:grpSp>
          <p:nvGrpSpPr>
            <p:cNvPr id="57" name="Group 56">
              <a:extLst>
                <a:ext uri="{FF2B5EF4-FFF2-40B4-BE49-F238E27FC236}">
                  <a16:creationId xmlns:a16="http://schemas.microsoft.com/office/drawing/2014/main" id="{90A9912A-7A22-1645-C068-6A6728FE32BE}"/>
                </a:ext>
              </a:extLst>
            </p:cNvPr>
            <p:cNvGrpSpPr/>
            <p:nvPr/>
          </p:nvGrpSpPr>
          <p:grpSpPr>
            <a:xfrm>
              <a:off x="10344735" y="1289180"/>
              <a:ext cx="1538656" cy="4821713"/>
              <a:chOff x="10344735" y="1289180"/>
              <a:chExt cx="1538656" cy="4821713"/>
            </a:xfrm>
          </p:grpSpPr>
          <p:pic>
            <p:nvPicPr>
              <p:cNvPr id="38" name="Picture 37">
                <a:extLst>
                  <a:ext uri="{FF2B5EF4-FFF2-40B4-BE49-F238E27FC236}">
                    <a16:creationId xmlns:a16="http://schemas.microsoft.com/office/drawing/2014/main" id="{6DBBDC79-3731-5EC7-E89F-BE65C85E1A2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4735" t="40270" r="78905" b="21237"/>
              <a:stretch/>
            </p:blipFill>
            <p:spPr>
              <a:xfrm>
                <a:off x="10346644" y="1289180"/>
                <a:ext cx="1536745" cy="1961325"/>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39" name="Picture 38">
                <a:extLst>
                  <a:ext uri="{FF2B5EF4-FFF2-40B4-BE49-F238E27FC236}">
                    <a16:creationId xmlns:a16="http://schemas.microsoft.com/office/drawing/2014/main" id="{CFB41450-AE7A-3910-6470-E403D588B99C}"/>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29030" t="53630" r="37903" b="7701"/>
              <a:stretch/>
            </p:blipFill>
            <p:spPr>
              <a:xfrm>
                <a:off x="10346645" y="3336432"/>
                <a:ext cx="1536745" cy="974849"/>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40" name="Picture 39">
                <a:extLst>
                  <a:ext uri="{FF2B5EF4-FFF2-40B4-BE49-F238E27FC236}">
                    <a16:creationId xmlns:a16="http://schemas.microsoft.com/office/drawing/2014/main" id="{695200B6-1CF9-B5C9-E4DA-76967983FFC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65288" t="58315" r="1644" b="7701"/>
              <a:stretch/>
            </p:blipFill>
            <p:spPr>
              <a:xfrm>
                <a:off x="10346645" y="4397208"/>
                <a:ext cx="1536745" cy="856738"/>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pic>
            <p:nvPicPr>
              <p:cNvPr id="43" name="Picture 42">
                <a:extLst>
                  <a:ext uri="{FF2B5EF4-FFF2-40B4-BE49-F238E27FC236}">
                    <a16:creationId xmlns:a16="http://schemas.microsoft.com/office/drawing/2014/main" id="{40FE7674-A450-A4F6-5E60-73B17088F269}"/>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35410" t="7824" r="31481" b="61591"/>
              <a:stretch/>
            </p:blipFill>
            <p:spPr>
              <a:xfrm>
                <a:off x="10344735" y="5339873"/>
                <a:ext cx="1538656" cy="771020"/>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grpSp>
      </p:grpSp>
      <p:sp>
        <p:nvSpPr>
          <p:cNvPr id="2" name="Rounded Rectangle 510">
            <a:extLst>
              <a:ext uri="{FF2B5EF4-FFF2-40B4-BE49-F238E27FC236}">
                <a16:creationId xmlns:a16="http://schemas.microsoft.com/office/drawing/2014/main" id="{727462F1-C88A-8FC2-34BC-5A61AB6FCA1F}"/>
              </a:ext>
            </a:extLst>
          </p:cNvPr>
          <p:cNvSpPr/>
          <p:nvPr/>
        </p:nvSpPr>
        <p:spPr>
          <a:xfrm>
            <a:off x="0" y="6510355"/>
            <a:ext cx="12191999" cy="347645"/>
          </a:xfrm>
          <a:prstGeom prst="roundRect">
            <a:avLst>
              <a:gd name="adj" fmla="val 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05025DF7-5D55-8E7E-3C27-7C0865911FE3}"/>
              </a:ext>
            </a:extLst>
          </p:cNvPr>
          <p:cNvSpPr txBox="1"/>
          <p:nvPr/>
        </p:nvSpPr>
        <p:spPr>
          <a:xfrm>
            <a:off x="197180" y="6514792"/>
            <a:ext cx="6096000" cy="2489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Copyrights © 2025 | Rockwell Industries Limited | India | All Rights Reserved.</a:t>
            </a:r>
            <a:endParaRPr kumimoji="0" lang="en-IN"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4" name="Freeform 8">
            <a:extLst>
              <a:ext uri="{FF2B5EF4-FFF2-40B4-BE49-F238E27FC236}">
                <a16:creationId xmlns:a16="http://schemas.microsoft.com/office/drawing/2014/main" id="{31C1F778-157E-DFC3-6830-FDE2E855EB9C}"/>
              </a:ext>
            </a:extLst>
          </p:cNvPr>
          <p:cNvSpPr/>
          <p:nvPr/>
        </p:nvSpPr>
        <p:spPr>
          <a:xfrm>
            <a:off x="10662114" y="378216"/>
            <a:ext cx="1414638" cy="266261"/>
          </a:xfrm>
          <a:custGeom>
            <a:avLst/>
            <a:gdLst/>
            <a:ahLst/>
            <a:cxnLst/>
            <a:rect l="l" t="t" r="r" b="b"/>
            <a:pathLst>
              <a:path w="2121957" h="399392">
                <a:moveTo>
                  <a:pt x="0" y="0"/>
                </a:moveTo>
                <a:lnTo>
                  <a:pt x="2121957" y="0"/>
                </a:lnTo>
                <a:lnTo>
                  <a:pt x="2121957" y="399392"/>
                </a:lnTo>
                <a:lnTo>
                  <a:pt x="0" y="399392"/>
                </a:lnTo>
                <a:lnTo>
                  <a:pt x="0" y="0"/>
                </a:lnTo>
                <a:close/>
              </a:path>
            </a:pathLst>
          </a:custGeom>
          <a:blipFill>
            <a:blip r:embed="rId19"/>
            <a:stretch>
              <a:fillRect b="-53744"/>
            </a:stretch>
          </a:blipFill>
        </p:spPr>
      </p:sp>
    </p:spTree>
    <p:extLst>
      <p:ext uri="{BB962C8B-B14F-4D97-AF65-F5344CB8AC3E}">
        <p14:creationId xmlns:p14="http://schemas.microsoft.com/office/powerpoint/2010/main" val="102282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500"/>
                                        <p:tgtEl>
                                          <p:spTgt spid="8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10">
            <a:extLst>
              <a:ext uri="{FF2B5EF4-FFF2-40B4-BE49-F238E27FC236}">
                <a16:creationId xmlns:a16="http://schemas.microsoft.com/office/drawing/2014/main" id="{EF2008CD-6983-8E6A-E7DA-8BBB7B2EE5FA}"/>
              </a:ext>
            </a:extLst>
          </p:cNvPr>
          <p:cNvSpPr/>
          <p:nvPr/>
        </p:nvSpPr>
        <p:spPr>
          <a:xfrm>
            <a:off x="-56136" y="6489740"/>
            <a:ext cx="12248135" cy="368260"/>
          </a:xfrm>
          <a:prstGeom prst="roundRect">
            <a:avLst>
              <a:gd name="adj" fmla="val 0"/>
            </a:avLst>
          </a:prstGeom>
          <a:gradFill flip="none" rotWithShape="1">
            <a:gsLst>
              <a:gs pos="0">
                <a:srgbClr val="2083C3"/>
              </a:gs>
              <a:gs pos="100000">
                <a:srgbClr val="2C357D"/>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0" name="Rectangle 9">
            <a:extLst>
              <a:ext uri="{FF2B5EF4-FFF2-40B4-BE49-F238E27FC236}">
                <a16:creationId xmlns:a16="http://schemas.microsoft.com/office/drawing/2014/main" id="{13C6CEF0-984B-E26A-981C-BC95F731C06D}"/>
              </a:ext>
            </a:extLst>
          </p:cNvPr>
          <p:cNvSpPr/>
          <p:nvPr/>
        </p:nvSpPr>
        <p:spPr>
          <a:xfrm>
            <a:off x="11911464" y="6521896"/>
            <a:ext cx="83356" cy="184666"/>
          </a:xfrm>
          <a:prstGeom prst="rect">
            <a:avLst/>
          </a:prstGeom>
        </p:spPr>
        <p:txBody>
          <a:bodyPr vert="horz"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957C0-C9FD-924F-A662-3B71DAE40C56}" type="slidenum">
              <a:rPr kumimoji="0" lang="uk-UA"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uk-UA"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 name="Título 6">
            <a:extLst>
              <a:ext uri="{FF2B5EF4-FFF2-40B4-BE49-F238E27FC236}">
                <a16:creationId xmlns:a16="http://schemas.microsoft.com/office/drawing/2014/main" id="{C6FAF835-0383-40B0-75A4-3DE8D8C8D68A}"/>
              </a:ext>
            </a:extLst>
          </p:cNvPr>
          <p:cNvSpPr txBox="1">
            <a:spLocks/>
          </p:cNvSpPr>
          <p:nvPr/>
        </p:nvSpPr>
        <p:spPr>
          <a:xfrm>
            <a:off x="275653" y="225957"/>
            <a:ext cx="10219627" cy="333425"/>
          </a:xfrm>
          <a:prstGeom prst="rect">
            <a:avLst/>
          </a:prstGeom>
          <a:ln w="12700">
            <a:noFill/>
          </a:ln>
          <a:effectLst/>
        </p:spPr>
        <p:txBody>
          <a:bodyPr vert="horz" wrap="square" lIns="72000" tIns="0" rIns="7200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STKaiti"/>
                <a:cs typeface="Segoe UI" panose="020B0502040204020203" pitchFamily="34" charset="0"/>
              </a:rPr>
              <a:t>WE ARE IN MEDIA</a:t>
            </a:r>
          </a:p>
        </p:txBody>
      </p:sp>
      <p:pic>
        <p:nvPicPr>
          <p:cNvPr id="4" name="Picture 3">
            <a:extLst>
              <a:ext uri="{FF2B5EF4-FFF2-40B4-BE49-F238E27FC236}">
                <a16:creationId xmlns:a16="http://schemas.microsoft.com/office/drawing/2014/main" id="{16DE3B6C-89AA-21B7-906C-C4F47B28EDEC}"/>
              </a:ext>
            </a:extLst>
          </p:cNvPr>
          <p:cNvPicPr>
            <a:picLocks noChangeAspect="1"/>
          </p:cNvPicPr>
          <p:nvPr/>
        </p:nvPicPr>
        <p:blipFill rotWithShape="1">
          <a:blip r:embed="rId2">
            <a:extLst>
              <a:ext uri="{28A0092B-C50C-407E-A947-70E740481C1C}">
                <a14:useLocalDpi xmlns:a14="http://schemas.microsoft.com/office/drawing/2010/main"/>
              </a:ext>
            </a:extLst>
          </a:blip>
          <a:srcRect l="27558" t="20202" r="27887" b="18570"/>
          <a:stretch/>
        </p:blipFill>
        <p:spPr>
          <a:xfrm>
            <a:off x="355349" y="737755"/>
            <a:ext cx="6947699" cy="5579918"/>
          </a:xfrm>
          <a:prstGeom prst="roundRect">
            <a:avLst>
              <a:gd name="adj" fmla="val 2235"/>
            </a:avLst>
          </a:prstGeom>
          <a:ln w="38100">
            <a:solidFill>
              <a:schemeClr val="bg1"/>
            </a:solidFill>
            <a:miter lim="400000"/>
          </a:ln>
          <a:effectLst>
            <a:outerShdw blurRad="63500" sx="101000" sy="101000" algn="ctr" rotWithShape="0">
              <a:prstClr val="black">
                <a:alpha val="20000"/>
              </a:prstClr>
            </a:outerShdw>
          </a:effectLst>
        </p:spPr>
      </p:pic>
      <p:grpSp>
        <p:nvGrpSpPr>
          <p:cNvPr id="14" name="Group 13">
            <a:extLst>
              <a:ext uri="{FF2B5EF4-FFF2-40B4-BE49-F238E27FC236}">
                <a16:creationId xmlns:a16="http://schemas.microsoft.com/office/drawing/2014/main" id="{A8E22E7E-DF39-015B-80C6-A5E051EA0471}"/>
              </a:ext>
            </a:extLst>
          </p:cNvPr>
          <p:cNvGrpSpPr/>
          <p:nvPr/>
        </p:nvGrpSpPr>
        <p:grpSpPr>
          <a:xfrm>
            <a:off x="7531406" y="3594755"/>
            <a:ext cx="4305245" cy="2722918"/>
            <a:chOff x="7531406" y="3594755"/>
            <a:chExt cx="4305245" cy="2722918"/>
          </a:xfrm>
        </p:grpSpPr>
        <p:pic>
          <p:nvPicPr>
            <p:cNvPr id="5" name="Picture 4">
              <a:extLst>
                <a:ext uri="{FF2B5EF4-FFF2-40B4-BE49-F238E27FC236}">
                  <a16:creationId xmlns:a16="http://schemas.microsoft.com/office/drawing/2014/main" id="{EE2D25E7-09A7-798B-20A8-9506386C57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71" t="-5270" r="4707" b="-8060"/>
            <a:stretch/>
          </p:blipFill>
          <p:spPr>
            <a:xfrm>
              <a:off x="10104452" y="3683001"/>
              <a:ext cx="1732199" cy="2634672"/>
            </a:xfrm>
            <a:prstGeom prst="roundRect">
              <a:avLst>
                <a:gd name="adj" fmla="val 5383"/>
              </a:avLst>
            </a:prstGeom>
            <a:solidFill>
              <a:schemeClr val="bg1"/>
            </a:solidFill>
            <a:ln w="38100">
              <a:solidFill>
                <a:schemeClr val="bg1"/>
              </a:solidFill>
              <a:miter lim="400000"/>
            </a:ln>
            <a:effectLst>
              <a:outerShdw blurRad="63500" sx="101000" sy="101000" algn="ctr" rotWithShape="0">
                <a:prstClr val="black">
                  <a:alpha val="20000"/>
                </a:prstClr>
              </a:outerShdw>
            </a:effectLst>
          </p:spPr>
        </p:pic>
        <p:pic>
          <p:nvPicPr>
            <p:cNvPr id="7" name="Picture 6">
              <a:extLst>
                <a:ext uri="{FF2B5EF4-FFF2-40B4-BE49-F238E27FC236}">
                  <a16:creationId xmlns:a16="http://schemas.microsoft.com/office/drawing/2014/main" id="{7B42B1D2-393F-B82D-EA25-A820C42DC3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776"/>
            <a:stretch/>
          </p:blipFill>
          <p:spPr>
            <a:xfrm>
              <a:off x="7531406" y="3594755"/>
              <a:ext cx="2344688" cy="2722918"/>
            </a:xfrm>
            <a:prstGeom prst="roundRect">
              <a:avLst>
                <a:gd name="adj" fmla="val 4936"/>
              </a:avLst>
            </a:prstGeom>
            <a:ln w="38100">
              <a:solidFill>
                <a:schemeClr val="bg1"/>
              </a:solidFill>
              <a:miter lim="400000"/>
            </a:ln>
            <a:effectLst>
              <a:outerShdw blurRad="63500" sx="101000" sy="101000" algn="ctr" rotWithShape="0">
                <a:prstClr val="black">
                  <a:alpha val="20000"/>
                </a:prstClr>
              </a:outerShdw>
            </a:effectLst>
          </p:spPr>
        </p:pic>
      </p:grpSp>
      <p:grpSp>
        <p:nvGrpSpPr>
          <p:cNvPr id="13" name="Group 12">
            <a:extLst>
              <a:ext uri="{FF2B5EF4-FFF2-40B4-BE49-F238E27FC236}">
                <a16:creationId xmlns:a16="http://schemas.microsoft.com/office/drawing/2014/main" id="{82FC600A-71D1-B81F-CD19-0266F0CDD372}"/>
              </a:ext>
            </a:extLst>
          </p:cNvPr>
          <p:cNvGrpSpPr/>
          <p:nvPr/>
        </p:nvGrpSpPr>
        <p:grpSpPr>
          <a:xfrm>
            <a:off x="7546502" y="737755"/>
            <a:ext cx="4290149" cy="2678627"/>
            <a:chOff x="7546502" y="737755"/>
            <a:chExt cx="4290149" cy="2678627"/>
          </a:xfrm>
        </p:grpSpPr>
        <p:pic>
          <p:nvPicPr>
            <p:cNvPr id="6" name="Picture 5">
              <a:extLst>
                <a:ext uri="{FF2B5EF4-FFF2-40B4-BE49-F238E27FC236}">
                  <a16:creationId xmlns:a16="http://schemas.microsoft.com/office/drawing/2014/main" id="{70FFD1B6-A001-2927-ECFA-E2F4BC1C7A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55002" y="737755"/>
              <a:ext cx="1981649" cy="2678627"/>
            </a:xfrm>
            <a:prstGeom prst="roundRect">
              <a:avLst>
                <a:gd name="adj" fmla="val 4727"/>
              </a:avLst>
            </a:prstGeom>
            <a:ln w="38100">
              <a:solidFill>
                <a:schemeClr val="bg1"/>
              </a:solidFill>
              <a:miter lim="400000"/>
            </a:ln>
            <a:effectLst>
              <a:outerShdw blurRad="63500" sx="101000" sy="101000" algn="ctr" rotWithShape="0">
                <a:prstClr val="black">
                  <a:alpha val="20000"/>
                </a:prstClr>
              </a:outerShdw>
            </a:effectLst>
          </p:spPr>
        </p:pic>
        <p:pic>
          <p:nvPicPr>
            <p:cNvPr id="8" name="Picture 7">
              <a:extLst>
                <a:ext uri="{FF2B5EF4-FFF2-40B4-BE49-F238E27FC236}">
                  <a16:creationId xmlns:a16="http://schemas.microsoft.com/office/drawing/2014/main" id="{BB5C91A1-2FFF-8B46-27E4-24292696FC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733" b="3135"/>
            <a:stretch/>
          </p:blipFill>
          <p:spPr>
            <a:xfrm>
              <a:off x="7546502" y="737755"/>
              <a:ext cx="2065046" cy="2600868"/>
            </a:xfrm>
            <a:prstGeom prst="roundRect">
              <a:avLst>
                <a:gd name="adj" fmla="val 5364"/>
              </a:avLst>
            </a:prstGeom>
            <a:ln w="38100">
              <a:solidFill>
                <a:schemeClr val="bg1"/>
              </a:solidFill>
              <a:miter lim="400000"/>
            </a:ln>
            <a:effectLst>
              <a:outerShdw blurRad="63500" sx="101000" sy="101000" algn="ctr" rotWithShape="0">
                <a:prstClr val="black">
                  <a:alpha val="20000"/>
                </a:prstClr>
              </a:outerShdw>
            </a:effectLst>
          </p:spPr>
        </p:pic>
      </p:grpSp>
      <p:sp>
        <p:nvSpPr>
          <p:cNvPr id="11" name="TextBox 10">
            <a:extLst>
              <a:ext uri="{FF2B5EF4-FFF2-40B4-BE49-F238E27FC236}">
                <a16:creationId xmlns:a16="http://schemas.microsoft.com/office/drawing/2014/main" id="{BBB26BF4-6167-1FAE-24CB-62C7A6A04EB4}"/>
              </a:ext>
            </a:extLst>
          </p:cNvPr>
          <p:cNvSpPr txBox="1"/>
          <p:nvPr/>
        </p:nvSpPr>
        <p:spPr>
          <a:xfrm>
            <a:off x="197180" y="6489740"/>
            <a:ext cx="6096000" cy="2489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Copyrights © 2025 | Rockwell Industries Limited | India | All Rights Reserved.</a:t>
            </a:r>
            <a:endParaRPr kumimoji="0" lang="en-IN"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9" name="Freeform 8">
            <a:extLst>
              <a:ext uri="{FF2B5EF4-FFF2-40B4-BE49-F238E27FC236}">
                <a16:creationId xmlns:a16="http://schemas.microsoft.com/office/drawing/2014/main" id="{0EA6D1D4-B506-75EC-5446-06BC9D2AFDF8}"/>
              </a:ext>
            </a:extLst>
          </p:cNvPr>
          <p:cNvSpPr/>
          <p:nvPr/>
        </p:nvSpPr>
        <p:spPr>
          <a:xfrm>
            <a:off x="10662114" y="378216"/>
            <a:ext cx="1414638" cy="266261"/>
          </a:xfrm>
          <a:custGeom>
            <a:avLst/>
            <a:gdLst/>
            <a:ahLst/>
            <a:cxnLst/>
            <a:rect l="l" t="t" r="r" b="b"/>
            <a:pathLst>
              <a:path w="2121957" h="399392">
                <a:moveTo>
                  <a:pt x="0" y="0"/>
                </a:moveTo>
                <a:lnTo>
                  <a:pt x="2121957" y="0"/>
                </a:lnTo>
                <a:lnTo>
                  <a:pt x="2121957" y="399392"/>
                </a:lnTo>
                <a:lnTo>
                  <a:pt x="0" y="399392"/>
                </a:lnTo>
                <a:lnTo>
                  <a:pt x="0" y="0"/>
                </a:lnTo>
                <a:close/>
              </a:path>
            </a:pathLst>
          </a:custGeom>
          <a:blipFill>
            <a:blip r:embed="rId7"/>
            <a:stretch>
              <a:fillRect b="-53744"/>
            </a:stretch>
          </a:blipFill>
        </p:spPr>
      </p:sp>
    </p:spTree>
    <p:extLst>
      <p:ext uri="{BB962C8B-B14F-4D97-AF65-F5344CB8AC3E}">
        <p14:creationId xmlns:p14="http://schemas.microsoft.com/office/powerpoint/2010/main" val="311169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7F40B-5B9F-D13E-DA0C-C593F98D7A0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701461B-6B8E-B972-A926-42551BEA544A}"/>
              </a:ext>
            </a:extLst>
          </p:cNvPr>
          <p:cNvPicPr>
            <a:picLocks noChangeAspect="1"/>
          </p:cNvPicPr>
          <p:nvPr/>
        </p:nvPicPr>
        <p:blipFill>
          <a:blip r:embed="rId3"/>
          <a:stretch>
            <a:fillRect/>
          </a:stretch>
        </p:blipFill>
        <p:spPr>
          <a:xfrm>
            <a:off x="0" y="-28250"/>
            <a:ext cx="12192000" cy="6914500"/>
          </a:xfrm>
          <a:prstGeom prst="rect">
            <a:avLst/>
          </a:prstGeom>
        </p:spPr>
      </p:pic>
      <p:sp>
        <p:nvSpPr>
          <p:cNvPr id="5" name="Rectangle 4">
            <a:extLst>
              <a:ext uri="{FF2B5EF4-FFF2-40B4-BE49-F238E27FC236}">
                <a16:creationId xmlns:a16="http://schemas.microsoft.com/office/drawing/2014/main" id="{B0FEF8D1-C5EC-FE31-FAF3-7E429DD397AC}"/>
              </a:ext>
            </a:extLst>
          </p:cNvPr>
          <p:cNvSpPr/>
          <p:nvPr/>
        </p:nvSpPr>
        <p:spPr>
          <a:xfrm>
            <a:off x="0" y="0"/>
            <a:ext cx="12192000" cy="6858000"/>
          </a:xfrm>
          <a:prstGeom prst="rect">
            <a:avLst/>
          </a:prstGeom>
          <a:solidFill>
            <a:srgbClr val="14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D6E3A350-8089-8B2F-2974-10710BD17435}"/>
              </a:ext>
            </a:extLst>
          </p:cNvPr>
          <p:cNvPicPr>
            <a:picLocks noChangeAspect="1"/>
          </p:cNvPicPr>
          <p:nvPr/>
        </p:nvPicPr>
        <p:blipFill>
          <a:blip r:embed="rId4"/>
          <a:srcRect t="20593" b="3725"/>
          <a:stretch/>
        </p:blipFill>
        <p:spPr>
          <a:xfrm rot="10800000">
            <a:off x="7832785" y="-185370"/>
            <a:ext cx="9325353" cy="7057495"/>
          </a:xfrm>
          <a:prstGeom prst="rect">
            <a:avLst/>
          </a:prstGeom>
        </p:spPr>
      </p:pic>
      <p:pic>
        <p:nvPicPr>
          <p:cNvPr id="25" name="Picture 24">
            <a:extLst>
              <a:ext uri="{FF2B5EF4-FFF2-40B4-BE49-F238E27FC236}">
                <a16:creationId xmlns:a16="http://schemas.microsoft.com/office/drawing/2014/main" id="{01080176-0615-EF39-2EC3-A7DEA63DA21D}"/>
              </a:ext>
            </a:extLst>
          </p:cNvPr>
          <p:cNvPicPr>
            <a:picLocks noChangeAspect="1"/>
          </p:cNvPicPr>
          <p:nvPr/>
        </p:nvPicPr>
        <p:blipFill>
          <a:blip r:embed="rId5"/>
          <a:stretch>
            <a:fillRect/>
          </a:stretch>
        </p:blipFill>
        <p:spPr>
          <a:xfrm rot="10800000">
            <a:off x="11466679" y="-889339"/>
            <a:ext cx="693236" cy="693236"/>
          </a:xfrm>
          <a:prstGeom prst="rect">
            <a:avLst/>
          </a:prstGeom>
        </p:spPr>
      </p:pic>
      <p:sp>
        <p:nvSpPr>
          <p:cNvPr id="15" name="TextBox 14">
            <a:extLst>
              <a:ext uri="{FF2B5EF4-FFF2-40B4-BE49-F238E27FC236}">
                <a16:creationId xmlns:a16="http://schemas.microsoft.com/office/drawing/2014/main" id="{74839223-25E9-55AC-1E37-910D6C7FB44D}"/>
              </a:ext>
            </a:extLst>
          </p:cNvPr>
          <p:cNvSpPr txBox="1"/>
          <p:nvPr/>
        </p:nvSpPr>
        <p:spPr>
          <a:xfrm>
            <a:off x="795954" y="4239046"/>
            <a:ext cx="184731" cy="400110"/>
          </a:xfrm>
          <a:prstGeom prst="rect">
            <a:avLst/>
          </a:prstGeom>
          <a:noFill/>
        </p:spPr>
        <p:txBody>
          <a:bodyPr wrap="none" rtlCol="0">
            <a:spAutoFit/>
          </a:bodyPr>
          <a:lstStyle/>
          <a:p>
            <a:endParaRPr lang="en-US" sz="2000" dirty="0">
              <a:solidFill>
                <a:schemeClr val="bg1">
                  <a:lumMod val="50000"/>
                </a:schemeClr>
              </a:solidFill>
              <a:latin typeface="Ubuntu Light" panose="020B0304030602030204" pitchFamily="34" charset="0"/>
            </a:endParaRPr>
          </a:p>
        </p:txBody>
      </p:sp>
      <p:sp>
        <p:nvSpPr>
          <p:cNvPr id="26" name="TextBox 25">
            <a:extLst>
              <a:ext uri="{FF2B5EF4-FFF2-40B4-BE49-F238E27FC236}">
                <a16:creationId xmlns:a16="http://schemas.microsoft.com/office/drawing/2014/main" id="{F7F23679-1A7A-90A6-BC7B-3876B32A435A}"/>
              </a:ext>
            </a:extLst>
          </p:cNvPr>
          <p:cNvSpPr txBox="1"/>
          <p:nvPr/>
        </p:nvSpPr>
        <p:spPr>
          <a:xfrm>
            <a:off x="4224537" y="2151727"/>
            <a:ext cx="3742925" cy="2554545"/>
          </a:xfrm>
          <a:prstGeom prst="rect">
            <a:avLst/>
          </a:prstGeom>
          <a:noFill/>
        </p:spPr>
        <p:txBody>
          <a:bodyPr wrap="square">
            <a:spAutoFit/>
          </a:bodyPr>
          <a:lstStyle/>
          <a:p>
            <a:pPr algn="ctr"/>
            <a:r>
              <a:rPr lang="en-US" sz="8000" b="1" dirty="0">
                <a:solidFill>
                  <a:schemeClr val="tx2">
                    <a:lumMod val="10000"/>
                    <a:lumOff val="90000"/>
                  </a:schemeClr>
                </a:solidFill>
                <a:latin typeface="Ubuntu Light" panose="020B0304030602030204" pitchFamily="34" charset="0"/>
              </a:rPr>
              <a:t>Thank You</a:t>
            </a:r>
          </a:p>
        </p:txBody>
      </p:sp>
      <p:sp>
        <p:nvSpPr>
          <p:cNvPr id="3" name="Freeform 8">
            <a:extLst>
              <a:ext uri="{FF2B5EF4-FFF2-40B4-BE49-F238E27FC236}">
                <a16:creationId xmlns:a16="http://schemas.microsoft.com/office/drawing/2014/main" id="{7656A4AA-03B2-9E78-ED5D-BE6614BF5FC9}"/>
              </a:ext>
            </a:extLst>
          </p:cNvPr>
          <p:cNvSpPr/>
          <p:nvPr/>
        </p:nvSpPr>
        <p:spPr>
          <a:xfrm>
            <a:off x="10662114" y="378216"/>
            <a:ext cx="1414638" cy="266261"/>
          </a:xfrm>
          <a:custGeom>
            <a:avLst/>
            <a:gdLst/>
            <a:ahLst/>
            <a:cxnLst/>
            <a:rect l="l" t="t" r="r" b="b"/>
            <a:pathLst>
              <a:path w="2121957" h="399392">
                <a:moveTo>
                  <a:pt x="0" y="0"/>
                </a:moveTo>
                <a:lnTo>
                  <a:pt x="2121957" y="0"/>
                </a:lnTo>
                <a:lnTo>
                  <a:pt x="2121957" y="399392"/>
                </a:lnTo>
                <a:lnTo>
                  <a:pt x="0" y="399392"/>
                </a:lnTo>
                <a:lnTo>
                  <a:pt x="0" y="0"/>
                </a:lnTo>
                <a:close/>
              </a:path>
            </a:pathLst>
          </a:custGeom>
          <a:blipFill>
            <a:blip r:embed="rId6"/>
            <a:stretch>
              <a:fillRect b="-53744"/>
            </a:stretch>
          </a:blipFill>
        </p:spPr>
      </p:sp>
    </p:spTree>
    <p:extLst>
      <p:ext uri="{BB962C8B-B14F-4D97-AF65-F5344CB8AC3E}">
        <p14:creationId xmlns:p14="http://schemas.microsoft.com/office/powerpoint/2010/main" val="3340949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B4DA5C04-1EB0-1A96-C314-F7658C5F4F9F}"/>
              </a:ext>
            </a:extLst>
          </p:cNvPr>
          <p:cNvCxnSpPr>
            <a:cxnSpLocks/>
          </p:cNvCxnSpPr>
          <p:nvPr/>
        </p:nvCxnSpPr>
        <p:spPr>
          <a:xfrm>
            <a:off x="0" y="1363115"/>
            <a:ext cx="10794470" cy="0"/>
          </a:xfrm>
          <a:prstGeom prst="line">
            <a:avLst/>
          </a:prstGeom>
          <a:ln w="12700">
            <a:solidFill>
              <a:srgbClr val="F2B51B"/>
            </a:solidFill>
          </a:ln>
        </p:spPr>
        <p:style>
          <a:lnRef idx="1">
            <a:schemeClr val="accent1"/>
          </a:lnRef>
          <a:fillRef idx="0">
            <a:schemeClr val="accent1"/>
          </a:fillRef>
          <a:effectRef idx="0">
            <a:schemeClr val="accent1"/>
          </a:effectRef>
          <a:fontRef idx="minor">
            <a:schemeClr val="tx1"/>
          </a:fontRef>
        </p:style>
      </p:cxnSp>
      <p:sp>
        <p:nvSpPr>
          <p:cNvPr id="92" name="Arc 91">
            <a:extLst>
              <a:ext uri="{FF2B5EF4-FFF2-40B4-BE49-F238E27FC236}">
                <a16:creationId xmlns:a16="http://schemas.microsoft.com/office/drawing/2014/main" id="{CFD8FCD2-186F-6A3E-C29F-6BAEED7A5F9B}"/>
              </a:ext>
            </a:extLst>
          </p:cNvPr>
          <p:cNvSpPr/>
          <p:nvPr/>
        </p:nvSpPr>
        <p:spPr>
          <a:xfrm>
            <a:off x="9782856" y="1363115"/>
            <a:ext cx="2023229" cy="2023229"/>
          </a:xfrm>
          <a:prstGeom prst="arc">
            <a:avLst>
              <a:gd name="adj1" fmla="val 16200000"/>
              <a:gd name="adj2" fmla="val 5138309"/>
            </a:avLst>
          </a:prstGeom>
          <a:ln w="12700">
            <a:solidFill>
              <a:srgbClr val="F2B51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cxnSp>
        <p:nvCxnSpPr>
          <p:cNvPr id="94" name="Straight Connector 93">
            <a:extLst>
              <a:ext uri="{FF2B5EF4-FFF2-40B4-BE49-F238E27FC236}">
                <a16:creationId xmlns:a16="http://schemas.microsoft.com/office/drawing/2014/main" id="{B6AB99D8-1BC5-3D81-7CAB-1900528BF26C}"/>
              </a:ext>
            </a:extLst>
          </p:cNvPr>
          <p:cNvCxnSpPr>
            <a:cxnSpLocks/>
          </p:cNvCxnSpPr>
          <p:nvPr/>
        </p:nvCxnSpPr>
        <p:spPr>
          <a:xfrm>
            <a:off x="1381856" y="3383135"/>
            <a:ext cx="9506164" cy="0"/>
          </a:xfrm>
          <a:prstGeom prst="line">
            <a:avLst/>
          </a:prstGeom>
          <a:ln w="12700">
            <a:solidFill>
              <a:srgbClr val="F2B51B"/>
            </a:solidFill>
          </a:ln>
        </p:spPr>
        <p:style>
          <a:lnRef idx="1">
            <a:schemeClr val="accent1"/>
          </a:lnRef>
          <a:fillRef idx="0">
            <a:schemeClr val="accent1"/>
          </a:fillRef>
          <a:effectRef idx="0">
            <a:schemeClr val="accent1"/>
          </a:effectRef>
          <a:fontRef idx="minor">
            <a:schemeClr val="tx1"/>
          </a:fontRef>
        </p:style>
      </p:cxnSp>
      <p:sp>
        <p:nvSpPr>
          <p:cNvPr id="98" name="Arc 97">
            <a:extLst>
              <a:ext uri="{FF2B5EF4-FFF2-40B4-BE49-F238E27FC236}">
                <a16:creationId xmlns:a16="http://schemas.microsoft.com/office/drawing/2014/main" id="{91FE6EF2-B4F8-9D16-DFEA-7A4BA42EF789}"/>
              </a:ext>
            </a:extLst>
          </p:cNvPr>
          <p:cNvSpPr/>
          <p:nvPr/>
        </p:nvSpPr>
        <p:spPr>
          <a:xfrm flipH="1">
            <a:off x="418087" y="3372295"/>
            <a:ext cx="1970906" cy="1970907"/>
          </a:xfrm>
          <a:prstGeom prst="arc">
            <a:avLst>
              <a:gd name="adj1" fmla="val 16200000"/>
              <a:gd name="adj2" fmla="val 5138309"/>
            </a:avLst>
          </a:prstGeom>
          <a:ln w="12700">
            <a:solidFill>
              <a:srgbClr val="F2B51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cxnSp>
        <p:nvCxnSpPr>
          <p:cNvPr id="102" name="Straight Connector 101">
            <a:extLst>
              <a:ext uri="{FF2B5EF4-FFF2-40B4-BE49-F238E27FC236}">
                <a16:creationId xmlns:a16="http://schemas.microsoft.com/office/drawing/2014/main" id="{217BB09F-BB42-1435-B2E1-EA08AB1E0BC7}"/>
              </a:ext>
            </a:extLst>
          </p:cNvPr>
          <p:cNvCxnSpPr>
            <a:cxnSpLocks/>
          </p:cNvCxnSpPr>
          <p:nvPr/>
        </p:nvCxnSpPr>
        <p:spPr>
          <a:xfrm>
            <a:off x="1277656" y="5341708"/>
            <a:ext cx="6927054" cy="0"/>
          </a:xfrm>
          <a:prstGeom prst="line">
            <a:avLst/>
          </a:prstGeom>
          <a:ln w="12700">
            <a:solidFill>
              <a:srgbClr val="F2B51B"/>
            </a:solidFill>
          </a:ln>
        </p:spPr>
        <p:style>
          <a:lnRef idx="1">
            <a:schemeClr val="accent1"/>
          </a:lnRef>
          <a:fillRef idx="0">
            <a:schemeClr val="accent1"/>
          </a:fillRef>
          <a:effectRef idx="0">
            <a:schemeClr val="accent1"/>
          </a:effectRef>
          <a:fontRef idx="minor">
            <a:schemeClr val="tx1"/>
          </a:fontRef>
        </p:style>
      </p:cxnSp>
      <p:sp>
        <p:nvSpPr>
          <p:cNvPr id="84" name="Título 6">
            <a:extLst>
              <a:ext uri="{FF2B5EF4-FFF2-40B4-BE49-F238E27FC236}">
                <a16:creationId xmlns:a16="http://schemas.microsoft.com/office/drawing/2014/main" id="{6BDD85C0-4472-E221-7DBC-C187D25D36EA}"/>
              </a:ext>
            </a:extLst>
          </p:cNvPr>
          <p:cNvSpPr txBox="1">
            <a:spLocks/>
          </p:cNvSpPr>
          <p:nvPr/>
        </p:nvSpPr>
        <p:spPr>
          <a:xfrm>
            <a:off x="787423" y="314897"/>
            <a:ext cx="10416592" cy="333425"/>
          </a:xfrm>
          <a:prstGeom prst="rect">
            <a:avLst/>
          </a:prstGeom>
          <a:ln w="12700">
            <a:noFill/>
          </a:ln>
          <a:effectLst/>
        </p:spPr>
        <p:txBody>
          <a:bodyPr vert="horz" wrap="square" lIns="72000" tIns="0" rIns="7200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STKaiti"/>
                <a:cs typeface="Segoe UI" panose="020B0502040204020203" pitchFamily="34" charset="0"/>
              </a:rPr>
              <a:t>OUR JOURNEY OF INFINITE POSSIBILITIES</a:t>
            </a:r>
            <a:endParaRPr kumimoji="0" lang="en-US" sz="2800" b="0" i="0" u="none" strike="noStrike" kern="1200" cap="none" spc="0" normalizeH="0" baseline="0" noProof="0" dirty="0">
              <a:ln>
                <a:noFill/>
              </a:ln>
              <a:solidFill>
                <a:prstClr val="black"/>
              </a:solidFill>
              <a:effectLst/>
              <a:uLnTx/>
              <a:uFillTx/>
              <a:latin typeface="Segoe UI" panose="020B0502040204020203" pitchFamily="34" charset="0"/>
              <a:ea typeface="STKaiti"/>
              <a:cs typeface="Segoe UI" panose="020B0502040204020203" pitchFamily="34" charset="0"/>
            </a:endParaRPr>
          </a:p>
        </p:txBody>
      </p:sp>
      <p:grpSp>
        <p:nvGrpSpPr>
          <p:cNvPr id="238" name="Group 237">
            <a:extLst>
              <a:ext uri="{FF2B5EF4-FFF2-40B4-BE49-F238E27FC236}">
                <a16:creationId xmlns:a16="http://schemas.microsoft.com/office/drawing/2014/main" id="{258366E3-9CCF-F0BC-18DE-BE49F4BBA2FB}"/>
              </a:ext>
            </a:extLst>
          </p:cNvPr>
          <p:cNvGrpSpPr/>
          <p:nvPr/>
        </p:nvGrpSpPr>
        <p:grpSpPr>
          <a:xfrm>
            <a:off x="635992" y="1202852"/>
            <a:ext cx="1283328" cy="1396884"/>
            <a:chOff x="635992" y="1223149"/>
            <a:chExt cx="1283328" cy="1396884"/>
          </a:xfrm>
        </p:grpSpPr>
        <p:sp>
          <p:nvSpPr>
            <p:cNvPr id="105" name="Rectangle: Rounded Corners 104">
              <a:extLst>
                <a:ext uri="{FF2B5EF4-FFF2-40B4-BE49-F238E27FC236}">
                  <a16:creationId xmlns:a16="http://schemas.microsoft.com/office/drawing/2014/main" id="{D9F11880-7BC6-216E-0F64-935124D939A1}"/>
                </a:ext>
              </a:extLst>
            </p:cNvPr>
            <p:cNvSpPr/>
            <p:nvPr/>
          </p:nvSpPr>
          <p:spPr>
            <a:xfrm>
              <a:off x="682890" y="1229288"/>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11" name="TextBox 110">
              <a:extLst>
                <a:ext uri="{FF2B5EF4-FFF2-40B4-BE49-F238E27FC236}">
                  <a16:creationId xmlns:a16="http://schemas.microsoft.com/office/drawing/2014/main" id="{3F05A0F2-C39C-2422-D3EE-61B6ABB51151}"/>
                </a:ext>
              </a:extLst>
            </p:cNvPr>
            <p:cNvSpPr txBox="1"/>
            <p:nvPr/>
          </p:nvSpPr>
          <p:spPr>
            <a:xfrm>
              <a:off x="682890" y="1617194"/>
              <a:ext cx="1189532" cy="1002839"/>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Rockwell Incorporation </a:t>
              </a:r>
            </a:p>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Manufacturing capacity of 500+ units a year</a:t>
              </a:r>
              <a:endPar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12" name="Straight Connector 111">
              <a:extLst>
                <a:ext uri="{FF2B5EF4-FFF2-40B4-BE49-F238E27FC236}">
                  <a16:creationId xmlns:a16="http://schemas.microsoft.com/office/drawing/2014/main" id="{BC56A0EC-B5C0-2524-8A5B-F6F3E9AAE40A}"/>
                </a:ext>
              </a:extLst>
            </p:cNvPr>
            <p:cNvCxnSpPr>
              <a:cxnSpLocks/>
            </p:cNvCxnSpPr>
            <p:nvPr/>
          </p:nvCxnSpPr>
          <p:spPr>
            <a:xfrm>
              <a:off x="635992" y="2039245"/>
              <a:ext cx="1283328" cy="0"/>
            </a:xfrm>
            <a:prstGeom prst="line">
              <a:avLst/>
            </a:prstGeom>
            <a:ln w="127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612A4BBE-2248-CAE0-FD60-1FA3BCBE1914}"/>
                </a:ext>
              </a:extLst>
            </p:cNvPr>
            <p:cNvSpPr txBox="1"/>
            <p:nvPr/>
          </p:nvSpPr>
          <p:spPr>
            <a:xfrm>
              <a:off x="956487" y="1223149"/>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1986</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37" name="Group 236">
            <a:extLst>
              <a:ext uri="{FF2B5EF4-FFF2-40B4-BE49-F238E27FC236}">
                <a16:creationId xmlns:a16="http://schemas.microsoft.com/office/drawing/2014/main" id="{8226DB68-3A60-FB4C-307D-A1A20524FFAE}"/>
              </a:ext>
            </a:extLst>
          </p:cNvPr>
          <p:cNvGrpSpPr/>
          <p:nvPr/>
        </p:nvGrpSpPr>
        <p:grpSpPr>
          <a:xfrm>
            <a:off x="2168925" y="1202852"/>
            <a:ext cx="1411162" cy="1396884"/>
            <a:chOff x="2177402" y="1223149"/>
            <a:chExt cx="1411162" cy="1396884"/>
          </a:xfrm>
        </p:grpSpPr>
        <p:sp>
          <p:nvSpPr>
            <p:cNvPr id="122" name="Rectangle: Rounded Corners 121">
              <a:extLst>
                <a:ext uri="{FF2B5EF4-FFF2-40B4-BE49-F238E27FC236}">
                  <a16:creationId xmlns:a16="http://schemas.microsoft.com/office/drawing/2014/main" id="{5B69F92F-FBAC-8AE0-A84D-37186803CBD3}"/>
                </a:ext>
              </a:extLst>
            </p:cNvPr>
            <p:cNvSpPr/>
            <p:nvPr/>
          </p:nvSpPr>
          <p:spPr>
            <a:xfrm>
              <a:off x="2288217" y="1229288"/>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21" name="TextBox 120">
              <a:extLst>
                <a:ext uri="{FF2B5EF4-FFF2-40B4-BE49-F238E27FC236}">
                  <a16:creationId xmlns:a16="http://schemas.microsoft.com/office/drawing/2014/main" id="{DC6170EE-3460-5683-E36D-8CB4FD2F0515}"/>
                </a:ext>
              </a:extLst>
            </p:cNvPr>
            <p:cNvSpPr txBox="1"/>
            <p:nvPr/>
          </p:nvSpPr>
          <p:spPr>
            <a:xfrm>
              <a:off x="2177402" y="1617194"/>
              <a:ext cx="1411162" cy="1002839"/>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Commence operations at UNIT 1</a:t>
              </a:r>
            </a:p>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Production </a:t>
              </a:r>
              <a:b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capacity of 9000+ units a year</a:t>
              </a:r>
              <a:endPar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18" name="Straight Connector 117">
              <a:extLst>
                <a:ext uri="{FF2B5EF4-FFF2-40B4-BE49-F238E27FC236}">
                  <a16:creationId xmlns:a16="http://schemas.microsoft.com/office/drawing/2014/main" id="{D15CB11C-36B2-B86B-15A8-5059ABFB7667}"/>
                </a:ext>
              </a:extLst>
            </p:cNvPr>
            <p:cNvCxnSpPr>
              <a:cxnSpLocks/>
            </p:cNvCxnSpPr>
            <p:nvPr/>
          </p:nvCxnSpPr>
          <p:spPr>
            <a:xfrm>
              <a:off x="2241319" y="2039245"/>
              <a:ext cx="1283328" cy="0"/>
            </a:xfrm>
            <a:prstGeom prst="line">
              <a:avLst/>
            </a:prstGeom>
            <a:ln w="127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E585757E-B666-D087-ED4E-F0D616740C34}"/>
                </a:ext>
              </a:extLst>
            </p:cNvPr>
            <p:cNvSpPr txBox="1"/>
            <p:nvPr/>
          </p:nvSpPr>
          <p:spPr>
            <a:xfrm>
              <a:off x="2561814" y="1223149"/>
              <a:ext cx="642339" cy="369332"/>
            </a:xfrm>
            <a:prstGeom prst="rect">
              <a:avLst/>
            </a:prstGeom>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1990</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36" name="Group 235">
            <a:extLst>
              <a:ext uri="{FF2B5EF4-FFF2-40B4-BE49-F238E27FC236}">
                <a16:creationId xmlns:a16="http://schemas.microsoft.com/office/drawing/2014/main" id="{C63DEC28-CFB9-1A6A-3E1A-13141EE611C2}"/>
              </a:ext>
            </a:extLst>
          </p:cNvPr>
          <p:cNvGrpSpPr/>
          <p:nvPr/>
        </p:nvGrpSpPr>
        <p:grpSpPr>
          <a:xfrm>
            <a:off x="3829693" y="1202852"/>
            <a:ext cx="1452344" cy="1563596"/>
            <a:chOff x="3762138" y="1223149"/>
            <a:chExt cx="1452344" cy="1563596"/>
          </a:xfrm>
        </p:grpSpPr>
        <p:sp>
          <p:nvSpPr>
            <p:cNvPr id="130" name="Rectangle: Rounded Corners 129">
              <a:extLst>
                <a:ext uri="{FF2B5EF4-FFF2-40B4-BE49-F238E27FC236}">
                  <a16:creationId xmlns:a16="http://schemas.microsoft.com/office/drawing/2014/main" id="{BC73BBFC-A4F7-84C6-D42E-04B47E8EEB96}"/>
                </a:ext>
              </a:extLst>
            </p:cNvPr>
            <p:cNvSpPr/>
            <p:nvPr/>
          </p:nvSpPr>
          <p:spPr>
            <a:xfrm>
              <a:off x="3893544" y="1229288"/>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29" name="TextBox 128">
              <a:extLst>
                <a:ext uri="{FF2B5EF4-FFF2-40B4-BE49-F238E27FC236}">
                  <a16:creationId xmlns:a16="http://schemas.microsoft.com/office/drawing/2014/main" id="{42B6AF8C-FBE0-D09A-413D-28CB36FA48FF}"/>
                </a:ext>
              </a:extLst>
            </p:cNvPr>
            <p:cNvSpPr txBox="1"/>
            <p:nvPr/>
          </p:nvSpPr>
          <p:spPr>
            <a:xfrm>
              <a:off x="3762138" y="1617194"/>
              <a:ext cx="1452344" cy="1169551"/>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1st big deal. </a:t>
              </a:r>
              <a:b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Shook hands with</a:t>
              </a:r>
              <a:b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Coca Cola.</a:t>
              </a:r>
            </a:p>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Achieved </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Top </a:t>
              </a:r>
              <a:b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Supplier for Coke </a:t>
              </a:r>
              <a:b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 the country </a:t>
              </a:r>
              <a:endPar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26" name="Straight Connector 125">
              <a:extLst>
                <a:ext uri="{FF2B5EF4-FFF2-40B4-BE49-F238E27FC236}">
                  <a16:creationId xmlns:a16="http://schemas.microsoft.com/office/drawing/2014/main" id="{C551867C-CEC5-99A3-B46E-049BC9E80AFF}"/>
                </a:ext>
              </a:extLst>
            </p:cNvPr>
            <p:cNvCxnSpPr>
              <a:cxnSpLocks/>
            </p:cNvCxnSpPr>
            <p:nvPr/>
          </p:nvCxnSpPr>
          <p:spPr>
            <a:xfrm>
              <a:off x="3846646" y="2191645"/>
              <a:ext cx="1283328" cy="0"/>
            </a:xfrm>
            <a:prstGeom prst="line">
              <a:avLst/>
            </a:prstGeom>
            <a:ln w="127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0B293CE0-2908-EE79-C4C0-61AFC1031FAB}"/>
                </a:ext>
              </a:extLst>
            </p:cNvPr>
            <p:cNvSpPr txBox="1"/>
            <p:nvPr/>
          </p:nvSpPr>
          <p:spPr>
            <a:xfrm>
              <a:off x="4167141" y="1223149"/>
              <a:ext cx="642339" cy="369332"/>
            </a:xfrm>
            <a:prstGeom prst="rect">
              <a:avLst/>
            </a:prstGeom>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1994</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35" name="Group 234">
            <a:extLst>
              <a:ext uri="{FF2B5EF4-FFF2-40B4-BE49-F238E27FC236}">
                <a16:creationId xmlns:a16="http://schemas.microsoft.com/office/drawing/2014/main" id="{E36A2814-0632-247B-1865-7723A97E1403}"/>
              </a:ext>
            </a:extLst>
          </p:cNvPr>
          <p:cNvGrpSpPr/>
          <p:nvPr/>
        </p:nvGrpSpPr>
        <p:grpSpPr>
          <a:xfrm>
            <a:off x="5531643" y="1202852"/>
            <a:ext cx="1189532" cy="1153227"/>
            <a:chOff x="5498872" y="1223149"/>
            <a:chExt cx="1189532" cy="1153227"/>
          </a:xfrm>
        </p:grpSpPr>
        <p:sp>
          <p:nvSpPr>
            <p:cNvPr id="144" name="Rectangle: Rounded Corners 143">
              <a:extLst>
                <a:ext uri="{FF2B5EF4-FFF2-40B4-BE49-F238E27FC236}">
                  <a16:creationId xmlns:a16="http://schemas.microsoft.com/office/drawing/2014/main" id="{F317272C-B0F9-2BB2-E1B6-652AC99CBD55}"/>
                </a:ext>
              </a:extLst>
            </p:cNvPr>
            <p:cNvSpPr/>
            <p:nvPr/>
          </p:nvSpPr>
          <p:spPr>
            <a:xfrm>
              <a:off x="5498872" y="1229288"/>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43" name="TextBox 142">
              <a:extLst>
                <a:ext uri="{FF2B5EF4-FFF2-40B4-BE49-F238E27FC236}">
                  <a16:creationId xmlns:a16="http://schemas.microsoft.com/office/drawing/2014/main" id="{76167CD3-EB48-28FF-F865-F23C9FDA4A61}"/>
                </a:ext>
              </a:extLst>
            </p:cNvPr>
            <p:cNvSpPr txBox="1"/>
            <p:nvPr/>
          </p:nvSpPr>
          <p:spPr>
            <a:xfrm>
              <a:off x="5498872" y="1617194"/>
              <a:ext cx="1189532" cy="759182"/>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1st order from UNICEF for </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Vaccine Storage Coolers</a:t>
              </a:r>
              <a:endParaRPr kumimoji="0" lang="en-IN"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42" name="TextBox 141">
              <a:extLst>
                <a:ext uri="{FF2B5EF4-FFF2-40B4-BE49-F238E27FC236}">
                  <a16:creationId xmlns:a16="http://schemas.microsoft.com/office/drawing/2014/main" id="{E88F6224-585D-CC49-D071-1EED906E8730}"/>
                </a:ext>
              </a:extLst>
            </p:cNvPr>
            <p:cNvSpPr txBox="1"/>
            <p:nvPr/>
          </p:nvSpPr>
          <p:spPr>
            <a:xfrm>
              <a:off x="5772469" y="1223149"/>
              <a:ext cx="642339" cy="369332"/>
            </a:xfrm>
            <a:prstGeom prst="rect">
              <a:avLst/>
            </a:prstGeom>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1995</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34" name="Group 233">
            <a:extLst>
              <a:ext uri="{FF2B5EF4-FFF2-40B4-BE49-F238E27FC236}">
                <a16:creationId xmlns:a16="http://schemas.microsoft.com/office/drawing/2014/main" id="{ED6C4445-6D32-9697-833D-557A892D766E}"/>
              </a:ext>
            </a:extLst>
          </p:cNvPr>
          <p:cNvGrpSpPr/>
          <p:nvPr/>
        </p:nvGrpSpPr>
        <p:grpSpPr>
          <a:xfrm>
            <a:off x="6970781" y="1202852"/>
            <a:ext cx="1283328" cy="1396884"/>
            <a:chOff x="6896580" y="1223149"/>
            <a:chExt cx="1283328" cy="1396884"/>
          </a:xfrm>
        </p:grpSpPr>
        <p:sp>
          <p:nvSpPr>
            <p:cNvPr id="152" name="Rectangle: Rounded Corners 151">
              <a:extLst>
                <a:ext uri="{FF2B5EF4-FFF2-40B4-BE49-F238E27FC236}">
                  <a16:creationId xmlns:a16="http://schemas.microsoft.com/office/drawing/2014/main" id="{22A007CE-311B-87A8-07E7-5F39B636AB09}"/>
                </a:ext>
              </a:extLst>
            </p:cNvPr>
            <p:cNvSpPr/>
            <p:nvPr/>
          </p:nvSpPr>
          <p:spPr>
            <a:xfrm>
              <a:off x="6943478" y="1229288"/>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51" name="TextBox 150">
              <a:extLst>
                <a:ext uri="{FF2B5EF4-FFF2-40B4-BE49-F238E27FC236}">
                  <a16:creationId xmlns:a16="http://schemas.microsoft.com/office/drawing/2014/main" id="{190D26F7-E9C1-450D-010D-6AB99FB4678D}"/>
                </a:ext>
              </a:extLst>
            </p:cNvPr>
            <p:cNvSpPr txBox="1"/>
            <p:nvPr/>
          </p:nvSpPr>
          <p:spPr>
            <a:xfrm>
              <a:off x="6915871" y="1617194"/>
              <a:ext cx="1244746" cy="1002839"/>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U-1 Expansion</a:t>
              </a:r>
            </a:p>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Scaled up manufacturing capacity to </a:t>
              </a:r>
              <a:b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36,000+ per year</a:t>
              </a:r>
              <a:endPar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48" name="Straight Connector 147">
              <a:extLst>
                <a:ext uri="{FF2B5EF4-FFF2-40B4-BE49-F238E27FC236}">
                  <a16:creationId xmlns:a16="http://schemas.microsoft.com/office/drawing/2014/main" id="{341B87C3-8A89-E4CD-E508-A5756C560FB3}"/>
                </a:ext>
              </a:extLst>
            </p:cNvPr>
            <p:cNvCxnSpPr>
              <a:cxnSpLocks/>
            </p:cNvCxnSpPr>
            <p:nvPr/>
          </p:nvCxnSpPr>
          <p:spPr>
            <a:xfrm>
              <a:off x="6896580" y="1880749"/>
              <a:ext cx="1283328" cy="0"/>
            </a:xfrm>
            <a:prstGeom prst="line">
              <a:avLst/>
            </a:prstGeom>
            <a:ln w="127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FF614EC5-E692-2A6E-8686-D10310F15C8C}"/>
                </a:ext>
              </a:extLst>
            </p:cNvPr>
            <p:cNvSpPr txBox="1"/>
            <p:nvPr/>
          </p:nvSpPr>
          <p:spPr>
            <a:xfrm>
              <a:off x="7217075" y="1223149"/>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1999</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33" name="Group 232">
            <a:extLst>
              <a:ext uri="{FF2B5EF4-FFF2-40B4-BE49-F238E27FC236}">
                <a16:creationId xmlns:a16="http://schemas.microsoft.com/office/drawing/2014/main" id="{8339D2D0-75F3-1043-DDF0-147086B2CB47}"/>
              </a:ext>
            </a:extLst>
          </p:cNvPr>
          <p:cNvGrpSpPr/>
          <p:nvPr/>
        </p:nvGrpSpPr>
        <p:grpSpPr>
          <a:xfrm>
            <a:off x="8503715" y="1202852"/>
            <a:ext cx="1189532" cy="819803"/>
            <a:chOff x="8360935" y="1223149"/>
            <a:chExt cx="1189532" cy="819803"/>
          </a:xfrm>
        </p:grpSpPr>
        <p:sp>
          <p:nvSpPr>
            <p:cNvPr id="183" name="Rectangle: Rounded Corners 182">
              <a:extLst>
                <a:ext uri="{FF2B5EF4-FFF2-40B4-BE49-F238E27FC236}">
                  <a16:creationId xmlns:a16="http://schemas.microsoft.com/office/drawing/2014/main" id="{CCA457D8-B57C-1533-0E67-3C960BAE060B}"/>
                </a:ext>
              </a:extLst>
            </p:cNvPr>
            <p:cNvSpPr/>
            <p:nvPr/>
          </p:nvSpPr>
          <p:spPr>
            <a:xfrm>
              <a:off x="8360935" y="1229288"/>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82" name="TextBox 181">
              <a:extLst>
                <a:ext uri="{FF2B5EF4-FFF2-40B4-BE49-F238E27FC236}">
                  <a16:creationId xmlns:a16="http://schemas.microsoft.com/office/drawing/2014/main" id="{9F0A2BE9-82A1-2294-8451-D7EA9CA96498}"/>
                </a:ext>
              </a:extLst>
            </p:cNvPr>
            <p:cNvSpPr txBox="1"/>
            <p:nvPr/>
          </p:nvSpPr>
          <p:spPr>
            <a:xfrm>
              <a:off x="8445620" y="1617194"/>
              <a:ext cx="1020162" cy="425758"/>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Freezer Range Introduced</a:t>
              </a:r>
              <a:endPar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81" name="TextBox 180">
              <a:extLst>
                <a:ext uri="{FF2B5EF4-FFF2-40B4-BE49-F238E27FC236}">
                  <a16:creationId xmlns:a16="http://schemas.microsoft.com/office/drawing/2014/main" id="{C33B1695-E775-FAF6-27ED-BF18DC66275F}"/>
                </a:ext>
              </a:extLst>
            </p:cNvPr>
            <p:cNvSpPr txBox="1"/>
            <p:nvPr/>
          </p:nvSpPr>
          <p:spPr>
            <a:xfrm>
              <a:off x="8634532" y="1223149"/>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2000</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32" name="Group 231">
            <a:extLst>
              <a:ext uri="{FF2B5EF4-FFF2-40B4-BE49-F238E27FC236}">
                <a16:creationId xmlns:a16="http://schemas.microsoft.com/office/drawing/2014/main" id="{BCE88339-0957-0F5D-F7F3-02F554303994}"/>
              </a:ext>
            </a:extLst>
          </p:cNvPr>
          <p:cNvGrpSpPr/>
          <p:nvPr/>
        </p:nvGrpSpPr>
        <p:grpSpPr>
          <a:xfrm>
            <a:off x="9942851" y="1202852"/>
            <a:ext cx="1189532" cy="1153227"/>
            <a:chOff x="9793295" y="1223149"/>
            <a:chExt cx="1189532" cy="1153227"/>
          </a:xfrm>
        </p:grpSpPr>
        <p:sp>
          <p:nvSpPr>
            <p:cNvPr id="191" name="Rectangle: Rounded Corners 190">
              <a:extLst>
                <a:ext uri="{FF2B5EF4-FFF2-40B4-BE49-F238E27FC236}">
                  <a16:creationId xmlns:a16="http://schemas.microsoft.com/office/drawing/2014/main" id="{3CDDE91B-9BB6-D3FA-8C27-A2BCE5D8CC92}"/>
                </a:ext>
              </a:extLst>
            </p:cNvPr>
            <p:cNvSpPr/>
            <p:nvPr/>
          </p:nvSpPr>
          <p:spPr>
            <a:xfrm>
              <a:off x="9793295" y="1229288"/>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90" name="TextBox 189">
              <a:extLst>
                <a:ext uri="{FF2B5EF4-FFF2-40B4-BE49-F238E27FC236}">
                  <a16:creationId xmlns:a16="http://schemas.microsoft.com/office/drawing/2014/main" id="{3BDFED09-EACB-49B6-D378-3B442B573763}"/>
                </a:ext>
              </a:extLst>
            </p:cNvPr>
            <p:cNvSpPr txBox="1"/>
            <p:nvPr/>
          </p:nvSpPr>
          <p:spPr>
            <a:xfrm>
              <a:off x="9793295" y="1617194"/>
              <a:ext cx="1189532" cy="759182"/>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Introduced 1</a:t>
              </a:r>
              <a:r>
                <a:rPr kumimoji="0" lang="en-US" sz="1200" b="1" i="0" u="none" strike="noStrike" kern="1200" cap="none" spc="0" normalizeH="0" baseline="30000" noProof="0" dirty="0">
                  <a:ln>
                    <a:noFill/>
                  </a:ln>
                  <a:solidFill>
                    <a:prstClr val="black"/>
                  </a:solidFill>
                  <a:effectLst/>
                  <a:uLnTx/>
                  <a:uFillTx/>
                  <a:latin typeface="Segoe UI" panose="020B0502040204020203" pitchFamily="34" charset="0"/>
                  <a:ea typeface="+mn-ea"/>
                  <a:cs typeface="Segoe UI" panose="020B0502040204020203" pitchFamily="34" charset="0"/>
                </a:rPr>
                <a:t>st</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b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 Country EUTECTIC COOLER</a:t>
              </a:r>
              <a:endPar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89" name="TextBox 188">
              <a:extLst>
                <a:ext uri="{FF2B5EF4-FFF2-40B4-BE49-F238E27FC236}">
                  <a16:creationId xmlns:a16="http://schemas.microsoft.com/office/drawing/2014/main" id="{F2B32BE7-8026-B82E-ED2E-576A1008E3EF}"/>
                </a:ext>
              </a:extLst>
            </p:cNvPr>
            <p:cNvSpPr txBox="1"/>
            <p:nvPr/>
          </p:nvSpPr>
          <p:spPr>
            <a:xfrm>
              <a:off x="10066892" y="1223149"/>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2005</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43" name="Group 242">
            <a:extLst>
              <a:ext uri="{FF2B5EF4-FFF2-40B4-BE49-F238E27FC236}">
                <a16:creationId xmlns:a16="http://schemas.microsoft.com/office/drawing/2014/main" id="{0F75F187-421A-C0EE-F822-C99E7F96E28C}"/>
              </a:ext>
            </a:extLst>
          </p:cNvPr>
          <p:cNvGrpSpPr/>
          <p:nvPr/>
        </p:nvGrpSpPr>
        <p:grpSpPr>
          <a:xfrm>
            <a:off x="9947543" y="3166144"/>
            <a:ext cx="1323412" cy="1153227"/>
            <a:chOff x="9566961" y="3278836"/>
            <a:chExt cx="1323412" cy="1153227"/>
          </a:xfrm>
        </p:grpSpPr>
        <p:sp>
          <p:nvSpPr>
            <p:cNvPr id="198" name="Rectangle: Rounded Corners 197">
              <a:extLst>
                <a:ext uri="{FF2B5EF4-FFF2-40B4-BE49-F238E27FC236}">
                  <a16:creationId xmlns:a16="http://schemas.microsoft.com/office/drawing/2014/main" id="{76CC316C-5B06-96F2-198A-1739A1278202}"/>
                </a:ext>
              </a:extLst>
            </p:cNvPr>
            <p:cNvSpPr/>
            <p:nvPr/>
          </p:nvSpPr>
          <p:spPr>
            <a:xfrm>
              <a:off x="9633901" y="3284975"/>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97" name="TextBox 196">
              <a:extLst>
                <a:ext uri="{FF2B5EF4-FFF2-40B4-BE49-F238E27FC236}">
                  <a16:creationId xmlns:a16="http://schemas.microsoft.com/office/drawing/2014/main" id="{595C1D95-1C0F-8D1B-D85A-B3FBF825FC6F}"/>
                </a:ext>
              </a:extLst>
            </p:cNvPr>
            <p:cNvSpPr txBox="1"/>
            <p:nvPr/>
          </p:nvSpPr>
          <p:spPr>
            <a:xfrm>
              <a:off x="9566961" y="3672881"/>
              <a:ext cx="1323412" cy="759182"/>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 host of </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National Ice-cream brands added to our client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portfolio</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endPar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96" name="TextBox 195">
              <a:extLst>
                <a:ext uri="{FF2B5EF4-FFF2-40B4-BE49-F238E27FC236}">
                  <a16:creationId xmlns:a16="http://schemas.microsoft.com/office/drawing/2014/main" id="{F2DD6687-2957-6BB0-D689-EFCDA33B7F06}"/>
                </a:ext>
              </a:extLst>
            </p:cNvPr>
            <p:cNvSpPr txBox="1"/>
            <p:nvPr/>
          </p:nvSpPr>
          <p:spPr>
            <a:xfrm>
              <a:off x="9907498" y="3278836"/>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2007</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42" name="Group 241">
            <a:extLst>
              <a:ext uri="{FF2B5EF4-FFF2-40B4-BE49-F238E27FC236}">
                <a16:creationId xmlns:a16="http://schemas.microsoft.com/office/drawing/2014/main" id="{C134F8B0-AF84-B269-8ABD-E7FE8848FF25}"/>
              </a:ext>
            </a:extLst>
          </p:cNvPr>
          <p:cNvGrpSpPr/>
          <p:nvPr/>
        </p:nvGrpSpPr>
        <p:grpSpPr>
          <a:xfrm>
            <a:off x="7675954" y="3166144"/>
            <a:ext cx="1966700" cy="1153227"/>
            <a:chOff x="7511589" y="3278836"/>
            <a:chExt cx="1966700" cy="1153227"/>
          </a:xfrm>
        </p:grpSpPr>
        <p:sp>
          <p:nvSpPr>
            <p:cNvPr id="204" name="Rectangle: Rounded Corners 203">
              <a:extLst>
                <a:ext uri="{FF2B5EF4-FFF2-40B4-BE49-F238E27FC236}">
                  <a16:creationId xmlns:a16="http://schemas.microsoft.com/office/drawing/2014/main" id="{07DAE440-7312-F1DC-9EAA-A6325CE7C215}"/>
                </a:ext>
              </a:extLst>
            </p:cNvPr>
            <p:cNvSpPr/>
            <p:nvPr/>
          </p:nvSpPr>
          <p:spPr>
            <a:xfrm>
              <a:off x="7900173" y="3284975"/>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03" name="TextBox 202">
              <a:extLst>
                <a:ext uri="{FF2B5EF4-FFF2-40B4-BE49-F238E27FC236}">
                  <a16:creationId xmlns:a16="http://schemas.microsoft.com/office/drawing/2014/main" id="{DC76E5BC-B6F0-CA82-D531-459B6B0505B0}"/>
                </a:ext>
              </a:extLst>
            </p:cNvPr>
            <p:cNvSpPr txBox="1"/>
            <p:nvPr/>
          </p:nvSpPr>
          <p:spPr>
            <a:xfrm>
              <a:off x="7511589" y="3672881"/>
              <a:ext cx="1966700" cy="759182"/>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Adopted Kaizen + methodology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that resulted in enhanced </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production to 1,05,000+ per year</a:t>
              </a:r>
              <a:endParaRPr kumimoji="0" lang="en-IN"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02" name="TextBox 201">
              <a:extLst>
                <a:ext uri="{FF2B5EF4-FFF2-40B4-BE49-F238E27FC236}">
                  <a16:creationId xmlns:a16="http://schemas.microsoft.com/office/drawing/2014/main" id="{C685D89A-569C-F8B4-9A70-B4BE9601B32C}"/>
                </a:ext>
              </a:extLst>
            </p:cNvPr>
            <p:cNvSpPr txBox="1"/>
            <p:nvPr/>
          </p:nvSpPr>
          <p:spPr>
            <a:xfrm>
              <a:off x="8173770" y="3278836"/>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2008</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41" name="Group 240">
            <a:extLst>
              <a:ext uri="{FF2B5EF4-FFF2-40B4-BE49-F238E27FC236}">
                <a16:creationId xmlns:a16="http://schemas.microsoft.com/office/drawing/2014/main" id="{B3390730-DE05-AAF8-FF0E-6BBD9A343D55}"/>
              </a:ext>
            </a:extLst>
          </p:cNvPr>
          <p:cNvGrpSpPr/>
          <p:nvPr/>
        </p:nvGrpSpPr>
        <p:grpSpPr>
          <a:xfrm>
            <a:off x="5750617" y="3170761"/>
            <a:ext cx="1739834" cy="1153227"/>
            <a:chOff x="5948209" y="3278836"/>
            <a:chExt cx="1739834" cy="1153227"/>
          </a:xfrm>
        </p:grpSpPr>
        <p:sp>
          <p:nvSpPr>
            <p:cNvPr id="210" name="Rectangle: Rounded Corners 209">
              <a:extLst>
                <a:ext uri="{FF2B5EF4-FFF2-40B4-BE49-F238E27FC236}">
                  <a16:creationId xmlns:a16="http://schemas.microsoft.com/office/drawing/2014/main" id="{17B36849-2C32-30A2-1C84-6BA66C81D33D}"/>
                </a:ext>
              </a:extLst>
            </p:cNvPr>
            <p:cNvSpPr/>
            <p:nvPr/>
          </p:nvSpPr>
          <p:spPr>
            <a:xfrm>
              <a:off x="6223360" y="3284975"/>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09" name="TextBox 208">
              <a:extLst>
                <a:ext uri="{FF2B5EF4-FFF2-40B4-BE49-F238E27FC236}">
                  <a16:creationId xmlns:a16="http://schemas.microsoft.com/office/drawing/2014/main" id="{C06B4AB4-C70F-E23C-99EB-0C9501580A0D}"/>
                </a:ext>
              </a:extLst>
            </p:cNvPr>
            <p:cNvSpPr txBox="1"/>
            <p:nvPr/>
          </p:nvSpPr>
          <p:spPr>
            <a:xfrm>
              <a:off x="5948209" y="3672881"/>
              <a:ext cx="1739834" cy="759182"/>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Commenced operations at Unit 2 Production capacity of 4,00,000 units a year</a:t>
              </a:r>
              <a:endParaRPr kumimoji="0" lang="en-IN"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08" name="TextBox 207">
              <a:extLst>
                <a:ext uri="{FF2B5EF4-FFF2-40B4-BE49-F238E27FC236}">
                  <a16:creationId xmlns:a16="http://schemas.microsoft.com/office/drawing/2014/main" id="{69D79CE9-DB8F-8B60-DE15-6CC73D5219AA}"/>
                </a:ext>
              </a:extLst>
            </p:cNvPr>
            <p:cNvSpPr txBox="1"/>
            <p:nvPr/>
          </p:nvSpPr>
          <p:spPr>
            <a:xfrm>
              <a:off x="6496957" y="3278836"/>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2013</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40" name="Group 239">
            <a:extLst>
              <a:ext uri="{FF2B5EF4-FFF2-40B4-BE49-F238E27FC236}">
                <a16:creationId xmlns:a16="http://schemas.microsoft.com/office/drawing/2014/main" id="{AD007619-10A0-FCBE-EF9A-ACABC65F676C}"/>
              </a:ext>
            </a:extLst>
          </p:cNvPr>
          <p:cNvGrpSpPr/>
          <p:nvPr/>
        </p:nvGrpSpPr>
        <p:grpSpPr>
          <a:xfrm>
            <a:off x="4196666" y="3166144"/>
            <a:ext cx="1189532" cy="1153227"/>
            <a:chOff x="4500035" y="3278836"/>
            <a:chExt cx="1189532" cy="1153227"/>
          </a:xfrm>
        </p:grpSpPr>
        <p:sp>
          <p:nvSpPr>
            <p:cNvPr id="222" name="Rectangle: Rounded Corners 221">
              <a:extLst>
                <a:ext uri="{FF2B5EF4-FFF2-40B4-BE49-F238E27FC236}">
                  <a16:creationId xmlns:a16="http://schemas.microsoft.com/office/drawing/2014/main" id="{61B81103-A85E-A12B-0E6B-2AC10DC026F5}"/>
                </a:ext>
              </a:extLst>
            </p:cNvPr>
            <p:cNvSpPr/>
            <p:nvPr/>
          </p:nvSpPr>
          <p:spPr>
            <a:xfrm>
              <a:off x="4500035" y="3284975"/>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21" name="TextBox 220">
              <a:extLst>
                <a:ext uri="{FF2B5EF4-FFF2-40B4-BE49-F238E27FC236}">
                  <a16:creationId xmlns:a16="http://schemas.microsoft.com/office/drawing/2014/main" id="{A1753A23-020A-5AFD-991F-E47ACEE00286}"/>
                </a:ext>
              </a:extLst>
            </p:cNvPr>
            <p:cNvSpPr txBox="1"/>
            <p:nvPr/>
          </p:nvSpPr>
          <p:spPr>
            <a:xfrm>
              <a:off x="4500035" y="3672881"/>
              <a:ext cx="1189532" cy="759182"/>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Awarded India’s First IGBC Platinum Rating in the Industry</a:t>
              </a:r>
              <a:endParaRPr kumimoji="0" lang="en-IN"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20" name="TextBox 219">
              <a:extLst>
                <a:ext uri="{FF2B5EF4-FFF2-40B4-BE49-F238E27FC236}">
                  <a16:creationId xmlns:a16="http://schemas.microsoft.com/office/drawing/2014/main" id="{BEFB9622-30A8-2214-0AFC-4E227728B6BB}"/>
                </a:ext>
              </a:extLst>
            </p:cNvPr>
            <p:cNvSpPr txBox="1"/>
            <p:nvPr/>
          </p:nvSpPr>
          <p:spPr>
            <a:xfrm>
              <a:off x="4773632" y="3278836"/>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2015</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39" name="Group 238">
            <a:extLst>
              <a:ext uri="{FF2B5EF4-FFF2-40B4-BE49-F238E27FC236}">
                <a16:creationId xmlns:a16="http://schemas.microsoft.com/office/drawing/2014/main" id="{C5EFB501-EEE3-B391-2D66-10161FE96146}"/>
              </a:ext>
            </a:extLst>
          </p:cNvPr>
          <p:cNvGrpSpPr/>
          <p:nvPr/>
        </p:nvGrpSpPr>
        <p:grpSpPr>
          <a:xfrm>
            <a:off x="2468911" y="3166144"/>
            <a:ext cx="1363016" cy="1230171"/>
            <a:chOff x="2843139" y="3278836"/>
            <a:chExt cx="1363016" cy="1230171"/>
          </a:xfrm>
        </p:grpSpPr>
        <p:sp>
          <p:nvSpPr>
            <p:cNvPr id="228" name="Rectangle: Rounded Corners 227">
              <a:extLst>
                <a:ext uri="{FF2B5EF4-FFF2-40B4-BE49-F238E27FC236}">
                  <a16:creationId xmlns:a16="http://schemas.microsoft.com/office/drawing/2014/main" id="{4A42843C-4105-667B-A7FC-76E0D2F2319E}"/>
                </a:ext>
              </a:extLst>
            </p:cNvPr>
            <p:cNvSpPr/>
            <p:nvPr/>
          </p:nvSpPr>
          <p:spPr>
            <a:xfrm>
              <a:off x="2929881" y="3284975"/>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27" name="TextBox 226">
              <a:extLst>
                <a:ext uri="{FF2B5EF4-FFF2-40B4-BE49-F238E27FC236}">
                  <a16:creationId xmlns:a16="http://schemas.microsoft.com/office/drawing/2014/main" id="{39CD4E14-E767-A3E8-F0FF-1EE7D3E36EDC}"/>
                </a:ext>
              </a:extLst>
            </p:cNvPr>
            <p:cNvSpPr txBox="1"/>
            <p:nvPr/>
          </p:nvSpPr>
          <p:spPr>
            <a:xfrm>
              <a:off x="2843139" y="3672881"/>
              <a:ext cx="1363016" cy="836126"/>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Introduced India’s First Solar Freezer </a:t>
              </a:r>
            </a:p>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Commenced Exports</a:t>
              </a:r>
              <a:endParaRPr kumimoji="0" lang="en-IN"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230" name="Straight Connector 229">
              <a:extLst>
                <a:ext uri="{FF2B5EF4-FFF2-40B4-BE49-F238E27FC236}">
                  <a16:creationId xmlns:a16="http://schemas.microsoft.com/office/drawing/2014/main" id="{B117B402-DD05-4249-3313-219F0E776CD9}"/>
                </a:ext>
              </a:extLst>
            </p:cNvPr>
            <p:cNvCxnSpPr>
              <a:cxnSpLocks/>
            </p:cNvCxnSpPr>
            <p:nvPr/>
          </p:nvCxnSpPr>
          <p:spPr>
            <a:xfrm>
              <a:off x="2882983" y="4101104"/>
              <a:ext cx="1283328" cy="0"/>
            </a:xfrm>
            <a:prstGeom prst="line">
              <a:avLst/>
            </a:prstGeom>
            <a:ln w="127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A09F44E2-43AA-2848-B0B0-3C088367ACBC}"/>
                </a:ext>
              </a:extLst>
            </p:cNvPr>
            <p:cNvSpPr txBox="1"/>
            <p:nvPr/>
          </p:nvSpPr>
          <p:spPr>
            <a:xfrm>
              <a:off x="3203478" y="3278836"/>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2016</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44" name="Group 243">
            <a:extLst>
              <a:ext uri="{FF2B5EF4-FFF2-40B4-BE49-F238E27FC236}">
                <a16:creationId xmlns:a16="http://schemas.microsoft.com/office/drawing/2014/main" id="{89EF8AF6-376B-9DCD-F1A0-165CBADB79E5}"/>
              </a:ext>
            </a:extLst>
          </p:cNvPr>
          <p:cNvGrpSpPr/>
          <p:nvPr/>
        </p:nvGrpSpPr>
        <p:grpSpPr>
          <a:xfrm>
            <a:off x="974492" y="3166144"/>
            <a:ext cx="1189532" cy="1319939"/>
            <a:chOff x="2929881" y="3278836"/>
            <a:chExt cx="1189532" cy="1319939"/>
          </a:xfrm>
        </p:grpSpPr>
        <p:sp>
          <p:nvSpPr>
            <p:cNvPr id="245" name="Rectangle: Rounded Corners 244">
              <a:extLst>
                <a:ext uri="{FF2B5EF4-FFF2-40B4-BE49-F238E27FC236}">
                  <a16:creationId xmlns:a16="http://schemas.microsoft.com/office/drawing/2014/main" id="{3D685143-5B8E-BF0D-778A-A12A997C3849}"/>
                </a:ext>
              </a:extLst>
            </p:cNvPr>
            <p:cNvSpPr/>
            <p:nvPr/>
          </p:nvSpPr>
          <p:spPr>
            <a:xfrm>
              <a:off x="2929881" y="3284975"/>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46" name="TextBox 245">
              <a:extLst>
                <a:ext uri="{FF2B5EF4-FFF2-40B4-BE49-F238E27FC236}">
                  <a16:creationId xmlns:a16="http://schemas.microsoft.com/office/drawing/2014/main" id="{AE8B77DB-4B12-6F24-03C7-DCD568324FEA}"/>
                </a:ext>
              </a:extLst>
            </p:cNvPr>
            <p:cNvSpPr txBox="1"/>
            <p:nvPr/>
          </p:nvSpPr>
          <p:spPr>
            <a:xfrm>
              <a:off x="2929881" y="3672881"/>
              <a:ext cx="1189532" cy="925894"/>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Commenced expansion of Distribution Network </a:t>
              </a:r>
              <a:b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pan India</a:t>
              </a:r>
              <a:endParaRPr kumimoji="0" lang="en-IN"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48" name="TextBox 247">
              <a:extLst>
                <a:ext uri="{FF2B5EF4-FFF2-40B4-BE49-F238E27FC236}">
                  <a16:creationId xmlns:a16="http://schemas.microsoft.com/office/drawing/2014/main" id="{6A7735F4-F53D-1B05-156B-AACCE38FADD3}"/>
                </a:ext>
              </a:extLst>
            </p:cNvPr>
            <p:cNvSpPr txBox="1"/>
            <p:nvPr/>
          </p:nvSpPr>
          <p:spPr>
            <a:xfrm>
              <a:off x="3203478" y="3278836"/>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2017</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49" name="Group 248">
            <a:extLst>
              <a:ext uri="{FF2B5EF4-FFF2-40B4-BE49-F238E27FC236}">
                <a16:creationId xmlns:a16="http://schemas.microsoft.com/office/drawing/2014/main" id="{FC32A19D-396A-49E3-03F9-A2D8D2BFCCEB}"/>
              </a:ext>
            </a:extLst>
          </p:cNvPr>
          <p:cNvGrpSpPr/>
          <p:nvPr/>
        </p:nvGrpSpPr>
        <p:grpSpPr>
          <a:xfrm>
            <a:off x="1021747" y="5152396"/>
            <a:ext cx="1189532" cy="986515"/>
            <a:chOff x="2929881" y="3278836"/>
            <a:chExt cx="1189532" cy="986515"/>
          </a:xfrm>
        </p:grpSpPr>
        <p:sp>
          <p:nvSpPr>
            <p:cNvPr id="250" name="Rectangle: Rounded Corners 249">
              <a:extLst>
                <a:ext uri="{FF2B5EF4-FFF2-40B4-BE49-F238E27FC236}">
                  <a16:creationId xmlns:a16="http://schemas.microsoft.com/office/drawing/2014/main" id="{5E23F76E-4161-86C6-549A-DB2310B5D8D2}"/>
                </a:ext>
              </a:extLst>
            </p:cNvPr>
            <p:cNvSpPr/>
            <p:nvPr/>
          </p:nvSpPr>
          <p:spPr>
            <a:xfrm>
              <a:off x="2929881" y="3284975"/>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51" name="TextBox 250">
              <a:extLst>
                <a:ext uri="{FF2B5EF4-FFF2-40B4-BE49-F238E27FC236}">
                  <a16:creationId xmlns:a16="http://schemas.microsoft.com/office/drawing/2014/main" id="{90735CD2-7F6B-D347-5027-895A2361203E}"/>
                </a:ext>
              </a:extLst>
            </p:cNvPr>
            <p:cNvSpPr txBox="1"/>
            <p:nvPr/>
          </p:nvSpPr>
          <p:spPr>
            <a:xfrm>
              <a:off x="3054423" y="3672881"/>
              <a:ext cx="940448" cy="592470"/>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Inauguration of 12 Branch Offices</a:t>
              </a:r>
              <a:endParaRPr kumimoji="0" lang="en-IN"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52" name="TextBox 251">
              <a:extLst>
                <a:ext uri="{FF2B5EF4-FFF2-40B4-BE49-F238E27FC236}">
                  <a16:creationId xmlns:a16="http://schemas.microsoft.com/office/drawing/2014/main" id="{0AAAE928-2A8D-B38E-E6D9-80D68EA9006E}"/>
                </a:ext>
              </a:extLst>
            </p:cNvPr>
            <p:cNvSpPr txBox="1"/>
            <p:nvPr/>
          </p:nvSpPr>
          <p:spPr>
            <a:xfrm>
              <a:off x="3203478" y="3278836"/>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2019</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57" name="Group 256">
            <a:extLst>
              <a:ext uri="{FF2B5EF4-FFF2-40B4-BE49-F238E27FC236}">
                <a16:creationId xmlns:a16="http://schemas.microsoft.com/office/drawing/2014/main" id="{5F244DBF-21BC-68EE-1508-FE6C94F18F52}"/>
              </a:ext>
            </a:extLst>
          </p:cNvPr>
          <p:cNvGrpSpPr/>
          <p:nvPr/>
        </p:nvGrpSpPr>
        <p:grpSpPr>
          <a:xfrm>
            <a:off x="2493921" y="5152396"/>
            <a:ext cx="1189532" cy="1153227"/>
            <a:chOff x="2929881" y="3278836"/>
            <a:chExt cx="1189532" cy="1153227"/>
          </a:xfrm>
        </p:grpSpPr>
        <p:sp>
          <p:nvSpPr>
            <p:cNvPr id="258" name="Rectangle: Rounded Corners 257">
              <a:extLst>
                <a:ext uri="{FF2B5EF4-FFF2-40B4-BE49-F238E27FC236}">
                  <a16:creationId xmlns:a16="http://schemas.microsoft.com/office/drawing/2014/main" id="{C3E7BFE7-1830-144A-6CB8-660A4B9EBDE1}"/>
                </a:ext>
              </a:extLst>
            </p:cNvPr>
            <p:cNvSpPr/>
            <p:nvPr/>
          </p:nvSpPr>
          <p:spPr>
            <a:xfrm>
              <a:off x="2929881" y="3284975"/>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59" name="TextBox 258">
              <a:extLst>
                <a:ext uri="{FF2B5EF4-FFF2-40B4-BE49-F238E27FC236}">
                  <a16:creationId xmlns:a16="http://schemas.microsoft.com/office/drawing/2014/main" id="{6ACC14CF-6C43-FE57-1477-0B5600831ADE}"/>
                </a:ext>
              </a:extLst>
            </p:cNvPr>
            <p:cNvSpPr txBox="1"/>
            <p:nvPr/>
          </p:nvSpPr>
          <p:spPr>
            <a:xfrm>
              <a:off x="2952412" y="3672881"/>
              <a:ext cx="1144470" cy="759182"/>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 1</a:t>
              </a:r>
              <a:r>
                <a:rPr kumimoji="0" lang="en-US" sz="1200" b="1" i="0" u="none" strike="noStrike" kern="1200" cap="none" spc="0" normalizeH="0" baseline="30000" noProof="0" dirty="0">
                  <a:ln>
                    <a:noFill/>
                  </a:ln>
                  <a:solidFill>
                    <a:prstClr val="black"/>
                  </a:solidFill>
                  <a:effectLst/>
                  <a:uLnTx/>
                  <a:uFillTx/>
                  <a:latin typeface="Segoe UI" panose="020B0502040204020203" pitchFamily="34" charset="0"/>
                  <a:ea typeface="+mn-ea"/>
                  <a:cs typeface="Segoe UI" panose="020B0502040204020203" pitchFamily="34" charset="0"/>
                </a:rPr>
                <a:t>st</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in country path defining </a:t>
              </a:r>
              <a:r>
                <a:rPr kumimoji="0" lang="en-US" sz="1200" b="1"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Converti</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Green Freezer</a:t>
              </a:r>
              <a:endParaRPr kumimoji="0" lang="en-IN"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60" name="TextBox 259">
              <a:extLst>
                <a:ext uri="{FF2B5EF4-FFF2-40B4-BE49-F238E27FC236}">
                  <a16:creationId xmlns:a16="http://schemas.microsoft.com/office/drawing/2014/main" id="{B27C5249-1C89-0258-F267-6C9ED57D56B4}"/>
                </a:ext>
              </a:extLst>
            </p:cNvPr>
            <p:cNvSpPr txBox="1"/>
            <p:nvPr/>
          </p:nvSpPr>
          <p:spPr>
            <a:xfrm>
              <a:off x="3203478" y="3278836"/>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2020</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61" name="Group 260">
            <a:extLst>
              <a:ext uri="{FF2B5EF4-FFF2-40B4-BE49-F238E27FC236}">
                <a16:creationId xmlns:a16="http://schemas.microsoft.com/office/drawing/2014/main" id="{00550C5F-AFEA-DCBC-AC65-1A1A168E395F}"/>
              </a:ext>
            </a:extLst>
          </p:cNvPr>
          <p:cNvGrpSpPr/>
          <p:nvPr/>
        </p:nvGrpSpPr>
        <p:grpSpPr>
          <a:xfrm>
            <a:off x="3966095" y="5152396"/>
            <a:ext cx="1675360" cy="1319939"/>
            <a:chOff x="2686967" y="3278836"/>
            <a:chExt cx="1675360" cy="1319939"/>
          </a:xfrm>
        </p:grpSpPr>
        <p:sp>
          <p:nvSpPr>
            <p:cNvPr id="262" name="Rectangle: Rounded Corners 261">
              <a:extLst>
                <a:ext uri="{FF2B5EF4-FFF2-40B4-BE49-F238E27FC236}">
                  <a16:creationId xmlns:a16="http://schemas.microsoft.com/office/drawing/2014/main" id="{203895C6-4905-C3F5-0125-D24A4B9C8B10}"/>
                </a:ext>
              </a:extLst>
            </p:cNvPr>
            <p:cNvSpPr/>
            <p:nvPr/>
          </p:nvSpPr>
          <p:spPr>
            <a:xfrm>
              <a:off x="2929881" y="3284975"/>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63" name="TextBox 262">
              <a:extLst>
                <a:ext uri="{FF2B5EF4-FFF2-40B4-BE49-F238E27FC236}">
                  <a16:creationId xmlns:a16="http://schemas.microsoft.com/office/drawing/2014/main" id="{EE6ECE3C-FB32-A83A-A089-E4211C0B218C}"/>
                </a:ext>
              </a:extLst>
            </p:cNvPr>
            <p:cNvSpPr txBox="1"/>
            <p:nvPr/>
          </p:nvSpPr>
          <p:spPr>
            <a:xfrm>
              <a:off x="2686967" y="3672881"/>
              <a:ext cx="1675360" cy="925894"/>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Introduced COVID -19 Vaccine Cooler/Freezer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enable administration of vaccines in India </a:t>
              </a:r>
              <a:b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and abroad </a:t>
              </a:r>
              <a:endPar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64" name="TextBox 263">
              <a:extLst>
                <a:ext uri="{FF2B5EF4-FFF2-40B4-BE49-F238E27FC236}">
                  <a16:creationId xmlns:a16="http://schemas.microsoft.com/office/drawing/2014/main" id="{319282E5-DE4C-A7E4-2D48-E9CEE2676B0E}"/>
                </a:ext>
              </a:extLst>
            </p:cNvPr>
            <p:cNvSpPr txBox="1"/>
            <p:nvPr/>
          </p:nvSpPr>
          <p:spPr>
            <a:xfrm>
              <a:off x="3203478" y="3278836"/>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2021</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65" name="Group 264">
            <a:extLst>
              <a:ext uri="{FF2B5EF4-FFF2-40B4-BE49-F238E27FC236}">
                <a16:creationId xmlns:a16="http://schemas.microsoft.com/office/drawing/2014/main" id="{ACA248F8-8205-FA05-E1EF-87832A458A99}"/>
              </a:ext>
            </a:extLst>
          </p:cNvPr>
          <p:cNvGrpSpPr/>
          <p:nvPr/>
        </p:nvGrpSpPr>
        <p:grpSpPr>
          <a:xfrm>
            <a:off x="5924098" y="5152396"/>
            <a:ext cx="1675360" cy="1319939"/>
            <a:chOff x="2686967" y="3278836"/>
            <a:chExt cx="1675360" cy="1319939"/>
          </a:xfrm>
        </p:grpSpPr>
        <p:sp>
          <p:nvSpPr>
            <p:cNvPr id="266" name="Rectangle: Rounded Corners 265">
              <a:extLst>
                <a:ext uri="{FF2B5EF4-FFF2-40B4-BE49-F238E27FC236}">
                  <a16:creationId xmlns:a16="http://schemas.microsoft.com/office/drawing/2014/main" id="{80004077-8C4B-BE7B-368A-5E76ED903BEA}"/>
                </a:ext>
              </a:extLst>
            </p:cNvPr>
            <p:cNvSpPr/>
            <p:nvPr/>
          </p:nvSpPr>
          <p:spPr>
            <a:xfrm>
              <a:off x="2929881" y="3284975"/>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67" name="TextBox 266">
              <a:extLst>
                <a:ext uri="{FF2B5EF4-FFF2-40B4-BE49-F238E27FC236}">
                  <a16:creationId xmlns:a16="http://schemas.microsoft.com/office/drawing/2014/main" id="{FFDDF35F-67C7-548C-D3DC-B040636D6E69}"/>
                </a:ext>
              </a:extLst>
            </p:cNvPr>
            <p:cNvSpPr txBox="1"/>
            <p:nvPr/>
          </p:nvSpPr>
          <p:spPr>
            <a:xfrm>
              <a:off x="2686967" y="3672881"/>
              <a:ext cx="1675360" cy="925894"/>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Full Range of HORECA refrigeration launched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Opened 1</a:t>
              </a:r>
              <a:r>
                <a:rPr kumimoji="0" lang="en-US" sz="1200" b="0" i="0" u="none" strike="noStrike" kern="1200" cap="none" spc="0" normalizeH="0" baseline="30000" noProof="0" dirty="0">
                  <a:ln>
                    <a:noFill/>
                  </a:ln>
                  <a:solidFill>
                    <a:prstClr val="black"/>
                  </a:solidFill>
                  <a:effectLst/>
                  <a:uLnTx/>
                  <a:uFillTx/>
                  <a:latin typeface="Segoe UI" panose="020B0502040204020203" pitchFamily="34" charset="0"/>
                  <a:ea typeface="+mn-ea"/>
                  <a:cs typeface="Segoe UI" panose="020B0502040204020203" pitchFamily="34" charset="0"/>
                </a:rPr>
                <a:t>st</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Experience Center  in the country in refrigeration domain</a:t>
              </a:r>
              <a:endPar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68" name="TextBox 267">
              <a:extLst>
                <a:ext uri="{FF2B5EF4-FFF2-40B4-BE49-F238E27FC236}">
                  <a16:creationId xmlns:a16="http://schemas.microsoft.com/office/drawing/2014/main" id="{171A8263-4F6E-3A1F-5C3D-899AEA4D176F}"/>
                </a:ext>
              </a:extLst>
            </p:cNvPr>
            <p:cNvSpPr txBox="1"/>
            <p:nvPr/>
          </p:nvSpPr>
          <p:spPr>
            <a:xfrm>
              <a:off x="3203478" y="3278836"/>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2023</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269" name="Title 5">
            <a:extLst>
              <a:ext uri="{FF2B5EF4-FFF2-40B4-BE49-F238E27FC236}">
                <a16:creationId xmlns:a16="http://schemas.microsoft.com/office/drawing/2014/main" id="{4AF17B7E-3990-4DB5-D755-54937A9C05CF}"/>
              </a:ext>
            </a:extLst>
          </p:cNvPr>
          <p:cNvSpPr txBox="1">
            <a:spLocks/>
          </p:cNvSpPr>
          <p:nvPr/>
        </p:nvSpPr>
        <p:spPr>
          <a:xfrm>
            <a:off x="863890" y="623317"/>
            <a:ext cx="9773454" cy="369332"/>
          </a:xfrm>
          <a:prstGeom prst="rect">
            <a:avLst/>
          </a:prstGeom>
        </p:spPr>
        <p:txBody>
          <a:bodyPr vert="horz" lIns="72000" tIns="45720" rIns="72000" bIns="45720" rtlCol="0" anchor="t">
            <a:spAutoFit/>
          </a:bodyPr>
          <a:lstStyle>
            <a:lvl1pPr marL="0" algn="l" defTabSz="914400" rtl="0" eaLnBrk="1" latinLnBrk="0" hangingPunct="1">
              <a:lnSpc>
                <a:spcPct val="90000"/>
              </a:lnSpc>
              <a:spcBef>
                <a:spcPct val="0"/>
              </a:spcBef>
              <a:buNone/>
              <a:defRPr lang="en-US" sz="2800" b="0" kern="1200" dirty="0">
                <a:solidFill>
                  <a:srgbClr val="00008C"/>
                </a:solidFill>
                <a:latin typeface="Calibri Light" panose="020F0302020204030204" pitchFamily="34" charset="0"/>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 Vision that’s driven with passion, knowledge and commitment.</a:t>
            </a:r>
          </a:p>
        </p:txBody>
      </p:sp>
      <p:sp>
        <p:nvSpPr>
          <p:cNvPr id="20" name="Rectangle 19">
            <a:extLst>
              <a:ext uri="{FF2B5EF4-FFF2-40B4-BE49-F238E27FC236}">
                <a16:creationId xmlns:a16="http://schemas.microsoft.com/office/drawing/2014/main" id="{FE3CF274-12BE-6822-6423-753E8C7C1FD5}"/>
              </a:ext>
            </a:extLst>
          </p:cNvPr>
          <p:cNvSpPr/>
          <p:nvPr/>
        </p:nvSpPr>
        <p:spPr>
          <a:xfrm>
            <a:off x="11807268" y="6521896"/>
            <a:ext cx="187552" cy="184666"/>
          </a:xfrm>
          <a:prstGeom prst="rect">
            <a:avLst/>
          </a:prstGeom>
        </p:spPr>
        <p:txBody>
          <a:bodyPr vert="horz"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957C0-C9FD-924F-A662-3B71DAE40C56}" type="slidenum">
              <a:rPr kumimoji="0" lang="uk-UA"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uk-UA"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14" name="Group 13">
            <a:extLst>
              <a:ext uri="{FF2B5EF4-FFF2-40B4-BE49-F238E27FC236}">
                <a16:creationId xmlns:a16="http://schemas.microsoft.com/office/drawing/2014/main" id="{2E3F393C-82BB-865C-22B8-5E610F7DD543}"/>
              </a:ext>
            </a:extLst>
          </p:cNvPr>
          <p:cNvGrpSpPr/>
          <p:nvPr/>
        </p:nvGrpSpPr>
        <p:grpSpPr>
          <a:xfrm>
            <a:off x="7834528" y="5150109"/>
            <a:ext cx="1675360" cy="1153227"/>
            <a:chOff x="2686967" y="3278836"/>
            <a:chExt cx="1675360" cy="1153227"/>
          </a:xfrm>
        </p:grpSpPr>
        <p:sp>
          <p:nvSpPr>
            <p:cNvPr id="15" name="Rectangle: Rounded Corners 14">
              <a:extLst>
                <a:ext uri="{FF2B5EF4-FFF2-40B4-BE49-F238E27FC236}">
                  <a16:creationId xmlns:a16="http://schemas.microsoft.com/office/drawing/2014/main" id="{D11939A5-A858-305D-6015-FF6659F510C8}"/>
                </a:ext>
              </a:extLst>
            </p:cNvPr>
            <p:cNvSpPr/>
            <p:nvPr/>
          </p:nvSpPr>
          <p:spPr>
            <a:xfrm>
              <a:off x="2929881" y="3284975"/>
              <a:ext cx="1189532" cy="357055"/>
            </a:xfrm>
            <a:prstGeom prst="roundRect">
              <a:avLst>
                <a:gd name="adj" fmla="val 5000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7" name="TextBox 16">
              <a:extLst>
                <a:ext uri="{FF2B5EF4-FFF2-40B4-BE49-F238E27FC236}">
                  <a16:creationId xmlns:a16="http://schemas.microsoft.com/office/drawing/2014/main" id="{491CFEF1-6DDA-4966-F5DE-77098E474523}"/>
                </a:ext>
              </a:extLst>
            </p:cNvPr>
            <p:cNvSpPr txBox="1"/>
            <p:nvPr/>
          </p:nvSpPr>
          <p:spPr>
            <a:xfrm>
              <a:off x="2686967" y="3672881"/>
              <a:ext cx="1675360" cy="759182"/>
            </a:xfrm>
            <a:prstGeom prst="rect">
              <a:avLst/>
            </a:prstGeom>
            <a:noFill/>
          </p:spPr>
          <p:txBody>
            <a:bodyPr wrap="square" lIns="0" rIns="0">
              <a:spAutoFit/>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New Factory at Lucknow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lang="en-US" sz="1200" dirty="0">
                  <a:solidFill>
                    <a:prstClr val="black"/>
                  </a:solidFill>
                  <a:latin typeface="Segoe UI" panose="020B0502040204020203" pitchFamily="34" charset="0"/>
                  <a:cs typeface="Segoe UI" panose="020B0502040204020203" pitchFamily="34" charset="0"/>
                </a:rPr>
                <a:t>A state-of-the-art facility for VISI COOLER production</a:t>
              </a:r>
              <a:endPar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9" name="TextBox 18">
              <a:extLst>
                <a:ext uri="{FF2B5EF4-FFF2-40B4-BE49-F238E27FC236}">
                  <a16:creationId xmlns:a16="http://schemas.microsoft.com/office/drawing/2014/main" id="{7B8B5F40-5379-4D56-0130-406ABDF6291D}"/>
                </a:ext>
              </a:extLst>
            </p:cNvPr>
            <p:cNvSpPr txBox="1"/>
            <p:nvPr/>
          </p:nvSpPr>
          <p:spPr>
            <a:xfrm>
              <a:off x="3203478" y="3278836"/>
              <a:ext cx="642339" cy="369332"/>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2025</a:t>
              </a:r>
              <a:endParaRPr kumimoji="0" lang="en-IN"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2" name="Rounded Rectangle 510">
            <a:extLst>
              <a:ext uri="{FF2B5EF4-FFF2-40B4-BE49-F238E27FC236}">
                <a16:creationId xmlns:a16="http://schemas.microsoft.com/office/drawing/2014/main" id="{2A3324AF-C68F-25F0-88BB-97DEBE93F4B8}"/>
              </a:ext>
            </a:extLst>
          </p:cNvPr>
          <p:cNvSpPr/>
          <p:nvPr/>
        </p:nvSpPr>
        <p:spPr>
          <a:xfrm>
            <a:off x="0" y="6510355"/>
            <a:ext cx="12191999" cy="347645"/>
          </a:xfrm>
          <a:prstGeom prst="roundRect">
            <a:avLst>
              <a:gd name="adj" fmla="val 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416FAAF3-181A-D779-B69E-4A71BB4CBCD3}"/>
              </a:ext>
            </a:extLst>
          </p:cNvPr>
          <p:cNvSpPr txBox="1"/>
          <p:nvPr/>
        </p:nvSpPr>
        <p:spPr>
          <a:xfrm>
            <a:off x="197180" y="6527319"/>
            <a:ext cx="6096000" cy="244875"/>
          </a:xfrm>
          <a:prstGeom prst="rect">
            <a:avLst/>
          </a:prstGeom>
          <a:noFill/>
        </p:spPr>
        <p:txBody>
          <a:bodyPr wrap="square">
            <a:spAutoFit/>
          </a:bodyPr>
          <a:lstStyle/>
          <a:p>
            <a:pPr>
              <a:lnSpc>
                <a:spcPct val="107000"/>
              </a:lnSpc>
              <a:spcAft>
                <a:spcPts val="800"/>
              </a:spcAft>
              <a:defRPr/>
            </a:pPr>
            <a:r>
              <a:rPr lang="en-US" sz="1000" dirty="0">
                <a:solidFill>
                  <a:prstClr val="white"/>
                </a:solidFill>
                <a:latin typeface="Segoe UI" panose="020B0502040204020203" pitchFamily="34" charset="0"/>
                <a:ea typeface="Calibri" panose="020F0502020204030204" pitchFamily="34" charset="0"/>
                <a:cs typeface="Segoe UI" panose="020B0502040204020203" pitchFamily="34" charset="0"/>
              </a:rPr>
              <a:t>Copyrights © 2025 | Rockwell Industries Limited | India | All Rights Reserved.</a:t>
            </a:r>
            <a:endParaRPr lang="en-IN" sz="1000" dirty="0">
              <a:solidFill>
                <a:prstClr val="white"/>
              </a:solidFill>
              <a:latin typeface="Segoe UI" panose="020B0502040204020203" pitchFamily="34" charset="0"/>
              <a:ea typeface="Calibri" panose="020F0502020204030204" pitchFamily="34" charset="0"/>
              <a:cs typeface="Segoe UI" panose="020B0502040204020203" pitchFamily="34" charset="0"/>
            </a:endParaRPr>
          </a:p>
        </p:txBody>
      </p:sp>
      <p:pic>
        <p:nvPicPr>
          <p:cNvPr id="3" name="Picture 2">
            <a:extLst>
              <a:ext uri="{FF2B5EF4-FFF2-40B4-BE49-F238E27FC236}">
                <a16:creationId xmlns:a16="http://schemas.microsoft.com/office/drawing/2014/main" id="{E49B5762-5102-22DD-E920-D386C532A136}"/>
              </a:ext>
            </a:extLst>
          </p:cNvPr>
          <p:cNvPicPr>
            <a:picLocks noChangeAspect="1"/>
          </p:cNvPicPr>
          <p:nvPr/>
        </p:nvPicPr>
        <p:blipFill>
          <a:blip r:embed="rId2">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extLst>
      <p:ext uri="{BB962C8B-B14F-4D97-AF65-F5344CB8AC3E}">
        <p14:creationId xmlns:p14="http://schemas.microsoft.com/office/powerpoint/2010/main" val="286489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up)">
                                      <p:cBhvr>
                                        <p:cTn id="11" dur="500"/>
                                        <p:tgtEl>
                                          <p:spTgt spid="9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right)">
                                      <p:cBhvr>
                                        <p:cTn id="15" dur="500"/>
                                        <p:tgtEl>
                                          <p:spTgt spid="9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up)">
                                      <p:cBhvr>
                                        <p:cTn id="19" dur="500"/>
                                        <p:tgtEl>
                                          <p:spTgt spid="9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wipe(left)">
                                      <p:cBhvr>
                                        <p:cTn id="23" dur="500"/>
                                        <p:tgtEl>
                                          <p:spTgt spid="10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8"/>
                                        </p:tgtEl>
                                        <p:attrNameLst>
                                          <p:attrName>style.visibility</p:attrName>
                                        </p:attrNameLst>
                                      </p:cBhvr>
                                      <p:to>
                                        <p:strVal val="visible"/>
                                      </p:to>
                                    </p:set>
                                    <p:animEffect transition="in" filter="fade">
                                      <p:cBhvr>
                                        <p:cTn id="27" dur="500"/>
                                        <p:tgtEl>
                                          <p:spTgt spid="23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7"/>
                                        </p:tgtEl>
                                        <p:attrNameLst>
                                          <p:attrName>style.visibility</p:attrName>
                                        </p:attrNameLst>
                                      </p:cBhvr>
                                      <p:to>
                                        <p:strVal val="visible"/>
                                      </p:to>
                                    </p:set>
                                    <p:animEffect transition="in" filter="fade">
                                      <p:cBhvr>
                                        <p:cTn id="31" dur="500"/>
                                        <p:tgtEl>
                                          <p:spTgt spid="23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6"/>
                                        </p:tgtEl>
                                        <p:attrNameLst>
                                          <p:attrName>style.visibility</p:attrName>
                                        </p:attrNameLst>
                                      </p:cBhvr>
                                      <p:to>
                                        <p:strVal val="visible"/>
                                      </p:to>
                                    </p:set>
                                    <p:animEffect transition="in" filter="fade">
                                      <p:cBhvr>
                                        <p:cTn id="35" dur="500"/>
                                        <p:tgtEl>
                                          <p:spTgt spid="23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35"/>
                                        </p:tgtEl>
                                        <p:attrNameLst>
                                          <p:attrName>style.visibility</p:attrName>
                                        </p:attrNameLst>
                                      </p:cBhvr>
                                      <p:to>
                                        <p:strVal val="visible"/>
                                      </p:to>
                                    </p:set>
                                    <p:animEffect transition="in" filter="fade">
                                      <p:cBhvr>
                                        <p:cTn id="39" dur="500"/>
                                        <p:tgtEl>
                                          <p:spTgt spid="23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34"/>
                                        </p:tgtEl>
                                        <p:attrNameLst>
                                          <p:attrName>style.visibility</p:attrName>
                                        </p:attrNameLst>
                                      </p:cBhvr>
                                      <p:to>
                                        <p:strVal val="visible"/>
                                      </p:to>
                                    </p:set>
                                    <p:animEffect transition="in" filter="fade">
                                      <p:cBhvr>
                                        <p:cTn id="43" dur="500"/>
                                        <p:tgtEl>
                                          <p:spTgt spid="23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33"/>
                                        </p:tgtEl>
                                        <p:attrNameLst>
                                          <p:attrName>style.visibility</p:attrName>
                                        </p:attrNameLst>
                                      </p:cBhvr>
                                      <p:to>
                                        <p:strVal val="visible"/>
                                      </p:to>
                                    </p:set>
                                    <p:animEffect transition="in" filter="fade">
                                      <p:cBhvr>
                                        <p:cTn id="47" dur="500"/>
                                        <p:tgtEl>
                                          <p:spTgt spid="23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32"/>
                                        </p:tgtEl>
                                        <p:attrNameLst>
                                          <p:attrName>style.visibility</p:attrName>
                                        </p:attrNameLst>
                                      </p:cBhvr>
                                      <p:to>
                                        <p:strVal val="visible"/>
                                      </p:to>
                                    </p:set>
                                    <p:animEffect transition="in" filter="fade">
                                      <p:cBhvr>
                                        <p:cTn id="51" dur="500"/>
                                        <p:tgtEl>
                                          <p:spTgt spid="232"/>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43"/>
                                        </p:tgtEl>
                                        <p:attrNameLst>
                                          <p:attrName>style.visibility</p:attrName>
                                        </p:attrNameLst>
                                      </p:cBhvr>
                                      <p:to>
                                        <p:strVal val="visible"/>
                                      </p:to>
                                    </p:set>
                                    <p:animEffect transition="in" filter="fade">
                                      <p:cBhvr>
                                        <p:cTn id="55" dur="500"/>
                                        <p:tgtEl>
                                          <p:spTgt spid="243"/>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42"/>
                                        </p:tgtEl>
                                        <p:attrNameLst>
                                          <p:attrName>style.visibility</p:attrName>
                                        </p:attrNameLst>
                                      </p:cBhvr>
                                      <p:to>
                                        <p:strVal val="visible"/>
                                      </p:to>
                                    </p:set>
                                    <p:animEffect transition="in" filter="fade">
                                      <p:cBhvr>
                                        <p:cTn id="59" dur="500"/>
                                        <p:tgtEl>
                                          <p:spTgt spid="242"/>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41"/>
                                        </p:tgtEl>
                                        <p:attrNameLst>
                                          <p:attrName>style.visibility</p:attrName>
                                        </p:attrNameLst>
                                      </p:cBhvr>
                                      <p:to>
                                        <p:strVal val="visible"/>
                                      </p:to>
                                    </p:set>
                                    <p:animEffect transition="in" filter="fade">
                                      <p:cBhvr>
                                        <p:cTn id="63" dur="500"/>
                                        <p:tgtEl>
                                          <p:spTgt spid="241"/>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40"/>
                                        </p:tgtEl>
                                        <p:attrNameLst>
                                          <p:attrName>style.visibility</p:attrName>
                                        </p:attrNameLst>
                                      </p:cBhvr>
                                      <p:to>
                                        <p:strVal val="visible"/>
                                      </p:to>
                                    </p:set>
                                    <p:animEffect transition="in" filter="fade">
                                      <p:cBhvr>
                                        <p:cTn id="67" dur="500"/>
                                        <p:tgtEl>
                                          <p:spTgt spid="240"/>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39"/>
                                        </p:tgtEl>
                                        <p:attrNameLst>
                                          <p:attrName>style.visibility</p:attrName>
                                        </p:attrNameLst>
                                      </p:cBhvr>
                                      <p:to>
                                        <p:strVal val="visible"/>
                                      </p:to>
                                    </p:set>
                                    <p:animEffect transition="in" filter="fade">
                                      <p:cBhvr>
                                        <p:cTn id="71" dur="500"/>
                                        <p:tgtEl>
                                          <p:spTgt spid="239"/>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44"/>
                                        </p:tgtEl>
                                        <p:attrNameLst>
                                          <p:attrName>style.visibility</p:attrName>
                                        </p:attrNameLst>
                                      </p:cBhvr>
                                      <p:to>
                                        <p:strVal val="visible"/>
                                      </p:to>
                                    </p:set>
                                    <p:animEffect transition="in" filter="fade">
                                      <p:cBhvr>
                                        <p:cTn id="75" dur="500"/>
                                        <p:tgtEl>
                                          <p:spTgt spid="244"/>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249"/>
                                        </p:tgtEl>
                                        <p:attrNameLst>
                                          <p:attrName>style.visibility</p:attrName>
                                        </p:attrNameLst>
                                      </p:cBhvr>
                                      <p:to>
                                        <p:strVal val="visible"/>
                                      </p:to>
                                    </p:set>
                                    <p:animEffect transition="in" filter="fade">
                                      <p:cBhvr>
                                        <p:cTn id="79" dur="500"/>
                                        <p:tgtEl>
                                          <p:spTgt spid="249"/>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257"/>
                                        </p:tgtEl>
                                        <p:attrNameLst>
                                          <p:attrName>style.visibility</p:attrName>
                                        </p:attrNameLst>
                                      </p:cBhvr>
                                      <p:to>
                                        <p:strVal val="visible"/>
                                      </p:to>
                                    </p:set>
                                    <p:animEffect transition="in" filter="fade">
                                      <p:cBhvr>
                                        <p:cTn id="83" dur="500"/>
                                        <p:tgtEl>
                                          <p:spTgt spid="257"/>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261"/>
                                        </p:tgtEl>
                                        <p:attrNameLst>
                                          <p:attrName>style.visibility</p:attrName>
                                        </p:attrNameLst>
                                      </p:cBhvr>
                                      <p:to>
                                        <p:strVal val="visible"/>
                                      </p:to>
                                    </p:set>
                                    <p:animEffect transition="in" filter="fade">
                                      <p:cBhvr>
                                        <p:cTn id="87" dur="500"/>
                                        <p:tgtEl>
                                          <p:spTgt spid="261"/>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265"/>
                                        </p:tgtEl>
                                        <p:attrNameLst>
                                          <p:attrName>style.visibility</p:attrName>
                                        </p:attrNameLst>
                                      </p:cBhvr>
                                      <p:to>
                                        <p:strVal val="visible"/>
                                      </p:to>
                                    </p:set>
                                    <p:animEffect transition="in" filter="fade">
                                      <p:cBhvr>
                                        <p:cTn id="91" dur="500"/>
                                        <p:tgtEl>
                                          <p:spTgt spid="265"/>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A87EC30-D8E9-4765-15D9-2973F809337F}"/>
              </a:ext>
            </a:extLst>
          </p:cNvPr>
          <p:cNvSpPr/>
          <p:nvPr/>
        </p:nvSpPr>
        <p:spPr>
          <a:xfrm>
            <a:off x="3448851" y="1384125"/>
            <a:ext cx="5401967" cy="5401967"/>
          </a:xfrm>
          <a:prstGeom prst="ellipse">
            <a:avLst/>
          </a:prstGeom>
          <a:gradFill flip="none" rotWithShape="1">
            <a:gsLst>
              <a:gs pos="32000">
                <a:schemeClr val="bg1"/>
              </a:gs>
              <a:gs pos="100000">
                <a:srgbClr val="D1F1F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5" name="Rectangle 4">
            <a:extLst>
              <a:ext uri="{FF2B5EF4-FFF2-40B4-BE49-F238E27FC236}">
                <a16:creationId xmlns:a16="http://schemas.microsoft.com/office/drawing/2014/main" id="{C9C88117-0556-9BA4-ADEF-715EA85F7ACB}"/>
              </a:ext>
            </a:extLst>
          </p:cNvPr>
          <p:cNvSpPr/>
          <p:nvPr/>
        </p:nvSpPr>
        <p:spPr>
          <a:xfrm>
            <a:off x="0" y="3867979"/>
            <a:ext cx="12203305" cy="2979653"/>
          </a:xfrm>
          <a:prstGeom prst="rect">
            <a:avLst/>
          </a:prstGeom>
          <a:solidFill>
            <a:srgbClr val="2C3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6" name="Título 6">
            <a:extLst>
              <a:ext uri="{FF2B5EF4-FFF2-40B4-BE49-F238E27FC236}">
                <a16:creationId xmlns:a16="http://schemas.microsoft.com/office/drawing/2014/main" id="{E855753A-3156-9F54-8234-9ADD31C868AB}"/>
              </a:ext>
            </a:extLst>
          </p:cNvPr>
          <p:cNvSpPr txBox="1">
            <a:spLocks/>
          </p:cNvSpPr>
          <p:nvPr/>
        </p:nvSpPr>
        <p:spPr>
          <a:xfrm>
            <a:off x="790005" y="381950"/>
            <a:ext cx="8698883" cy="344838"/>
          </a:xfrm>
          <a:prstGeom prst="rect">
            <a:avLst/>
          </a:prstGeom>
          <a:ln w="12700">
            <a:noFill/>
          </a:ln>
          <a:effectLst/>
        </p:spPr>
        <p:txBody>
          <a:bodyPr vert="horz" wrap="square" lIns="72000" tIns="0" rIns="7200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STKaiti"/>
                <a:cs typeface="Segoe UI" panose="020B0502040204020203" pitchFamily="34" charset="0"/>
              </a:rPr>
              <a:t>ROCKWELL’S PROMISE OF SUSTAINABILITY</a:t>
            </a:r>
          </a:p>
        </p:txBody>
      </p:sp>
      <p:sp>
        <p:nvSpPr>
          <p:cNvPr id="7" name="TextBox 6">
            <a:extLst>
              <a:ext uri="{FF2B5EF4-FFF2-40B4-BE49-F238E27FC236}">
                <a16:creationId xmlns:a16="http://schemas.microsoft.com/office/drawing/2014/main" id="{2B9B567F-259A-4C06-2578-69F704CD532D}"/>
              </a:ext>
            </a:extLst>
          </p:cNvPr>
          <p:cNvSpPr txBox="1"/>
          <p:nvPr/>
        </p:nvSpPr>
        <p:spPr>
          <a:xfrm>
            <a:off x="197180" y="6489740"/>
            <a:ext cx="6096000" cy="2489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srgbClr val="97A0A4"/>
                </a:solidFill>
                <a:effectLst/>
                <a:uLnTx/>
                <a:uFillTx/>
                <a:latin typeface="Segoe UI" panose="020B0502040204020203" pitchFamily="34" charset="0"/>
                <a:ea typeface="Calibri" panose="020F0502020204030204" pitchFamily="34" charset="0"/>
                <a:cs typeface="Segoe UI" panose="020B0502040204020203" pitchFamily="34" charset="0"/>
              </a:rPr>
              <a:t>Copyrights © 2025 | Rockwell Industries Limited | India | All Rights Reserved.</a:t>
            </a:r>
            <a:endParaRPr kumimoji="0" lang="en-IN" sz="1000" b="0" i="0" u="none" strike="noStrike" kern="1200" cap="none" spc="0" normalizeH="0" baseline="0" noProof="0" dirty="0">
              <a:ln>
                <a:noFill/>
              </a:ln>
              <a:solidFill>
                <a:srgbClr val="595959"/>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9" name="Rectangle 8">
            <a:extLst>
              <a:ext uri="{FF2B5EF4-FFF2-40B4-BE49-F238E27FC236}">
                <a16:creationId xmlns:a16="http://schemas.microsoft.com/office/drawing/2014/main" id="{5B194038-C2BE-BB01-32E8-1B8B4FBA33F9}"/>
              </a:ext>
            </a:extLst>
          </p:cNvPr>
          <p:cNvSpPr/>
          <p:nvPr/>
        </p:nvSpPr>
        <p:spPr>
          <a:xfrm>
            <a:off x="0" y="6803136"/>
            <a:ext cx="12192000" cy="54864"/>
          </a:xfrm>
          <a:prstGeom prst="rect">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30" name="Group 29">
            <a:extLst>
              <a:ext uri="{FF2B5EF4-FFF2-40B4-BE49-F238E27FC236}">
                <a16:creationId xmlns:a16="http://schemas.microsoft.com/office/drawing/2014/main" id="{7218124D-E736-6C80-840C-409AC68518A2}"/>
              </a:ext>
            </a:extLst>
          </p:cNvPr>
          <p:cNvGrpSpPr/>
          <p:nvPr/>
        </p:nvGrpSpPr>
        <p:grpSpPr>
          <a:xfrm>
            <a:off x="291863" y="4492651"/>
            <a:ext cx="4306116" cy="1607557"/>
            <a:chOff x="275653" y="4635409"/>
            <a:chExt cx="4306116" cy="1607557"/>
          </a:xfrm>
        </p:grpSpPr>
        <p:sp>
          <p:nvSpPr>
            <p:cNvPr id="31" name="TextBox 30">
              <a:extLst>
                <a:ext uri="{FF2B5EF4-FFF2-40B4-BE49-F238E27FC236}">
                  <a16:creationId xmlns:a16="http://schemas.microsoft.com/office/drawing/2014/main" id="{5ACD46F3-4527-3CDF-24C2-8D83713E5624}"/>
                </a:ext>
              </a:extLst>
            </p:cNvPr>
            <p:cNvSpPr txBox="1"/>
            <p:nvPr/>
          </p:nvSpPr>
          <p:spPr>
            <a:xfrm>
              <a:off x="275653" y="5058026"/>
              <a:ext cx="4306116" cy="11849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Culture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Rockwell, dwells on a culture that has evolved </a:t>
              </a:r>
              <a:b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over three decades anchored with discipline, integrity &amp; values as the  foundation. We adopt ethical practices in delivering high quality, high reliability eco-friendly refrigeration solutions. Holding this as our premise we aim to grow into a global enterprise</a:t>
              </a:r>
            </a:p>
          </p:txBody>
        </p:sp>
        <p:pic>
          <p:nvPicPr>
            <p:cNvPr id="32" name="Picture 31">
              <a:extLst>
                <a:ext uri="{FF2B5EF4-FFF2-40B4-BE49-F238E27FC236}">
                  <a16:creationId xmlns:a16="http://schemas.microsoft.com/office/drawing/2014/main" id="{4D45D8F9-E5F3-7AAF-7169-341176CD5A86}"/>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2229236" y="4635409"/>
              <a:ext cx="398950" cy="398950"/>
            </a:xfrm>
            <a:prstGeom prst="rect">
              <a:avLst/>
            </a:prstGeom>
          </p:spPr>
        </p:pic>
      </p:grpSp>
      <p:grpSp>
        <p:nvGrpSpPr>
          <p:cNvPr id="48" name="Group 47">
            <a:extLst>
              <a:ext uri="{FF2B5EF4-FFF2-40B4-BE49-F238E27FC236}">
                <a16:creationId xmlns:a16="http://schemas.microsoft.com/office/drawing/2014/main" id="{ECDBC3C3-4E2D-2A4E-3CBF-003DBF5BEB8D}"/>
              </a:ext>
            </a:extLst>
          </p:cNvPr>
          <p:cNvGrpSpPr/>
          <p:nvPr/>
        </p:nvGrpSpPr>
        <p:grpSpPr>
          <a:xfrm>
            <a:off x="4722951" y="4523074"/>
            <a:ext cx="3202820" cy="1577134"/>
            <a:chOff x="4722951" y="4665832"/>
            <a:chExt cx="3202820" cy="1577134"/>
          </a:xfrm>
        </p:grpSpPr>
        <p:grpSp>
          <p:nvGrpSpPr>
            <p:cNvPr id="49" name="Group 48">
              <a:extLst>
                <a:ext uri="{FF2B5EF4-FFF2-40B4-BE49-F238E27FC236}">
                  <a16:creationId xmlns:a16="http://schemas.microsoft.com/office/drawing/2014/main" id="{1F30E44D-0AE3-3DF1-97D6-D9B4979E350A}"/>
                </a:ext>
              </a:extLst>
            </p:cNvPr>
            <p:cNvGrpSpPr/>
            <p:nvPr/>
          </p:nvGrpSpPr>
          <p:grpSpPr>
            <a:xfrm>
              <a:off x="4847923" y="4665832"/>
              <a:ext cx="3077848" cy="1577134"/>
              <a:chOff x="5043640" y="4665832"/>
              <a:chExt cx="3077848" cy="1577134"/>
            </a:xfrm>
          </p:grpSpPr>
          <p:pic>
            <p:nvPicPr>
              <p:cNvPr id="51" name="Picture 50">
                <a:extLst>
                  <a:ext uri="{FF2B5EF4-FFF2-40B4-BE49-F238E27FC236}">
                    <a16:creationId xmlns:a16="http://schemas.microsoft.com/office/drawing/2014/main" id="{E9B5FADE-AECA-4F93-979C-D956CCD4481F}"/>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p:blipFill>
            <p:spPr>
              <a:xfrm>
                <a:off x="6386259" y="4665832"/>
                <a:ext cx="398950" cy="398950"/>
              </a:xfrm>
              <a:prstGeom prst="rect">
                <a:avLst/>
              </a:prstGeom>
            </p:spPr>
          </p:pic>
          <p:sp>
            <p:nvSpPr>
              <p:cNvPr id="52" name="TextBox 51">
                <a:extLst>
                  <a:ext uri="{FF2B5EF4-FFF2-40B4-BE49-F238E27FC236}">
                    <a16:creationId xmlns:a16="http://schemas.microsoft.com/office/drawing/2014/main" id="{293BCBE2-685A-A2C7-8017-FED54C1BDD10}"/>
                  </a:ext>
                </a:extLst>
              </p:cNvPr>
              <p:cNvSpPr txBox="1"/>
              <p:nvPr/>
            </p:nvSpPr>
            <p:spPr>
              <a:xfrm>
                <a:off x="5043640" y="5058026"/>
                <a:ext cx="3077848" cy="11849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Rockwell Green Pledge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To reform, recreate and re-engineer a culture </a:t>
                </a:r>
                <a:b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of change in the manufacturing </a:t>
                </a:r>
                <a:b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of refrigeration products. Our aim </a:t>
                </a:r>
                <a:b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is to educate, and empower </a:t>
                </a:r>
                <a:b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the end user with the power of choice</a:t>
                </a:r>
              </a:p>
            </p:txBody>
          </p:sp>
        </p:grpSp>
        <p:cxnSp>
          <p:nvCxnSpPr>
            <p:cNvPr id="50" name="Straight Connector 49">
              <a:extLst>
                <a:ext uri="{FF2B5EF4-FFF2-40B4-BE49-F238E27FC236}">
                  <a16:creationId xmlns:a16="http://schemas.microsoft.com/office/drawing/2014/main" id="{E76DB273-1449-8219-65CD-29952EC9AAC5}"/>
                </a:ext>
              </a:extLst>
            </p:cNvPr>
            <p:cNvCxnSpPr/>
            <p:nvPr/>
          </p:nvCxnSpPr>
          <p:spPr>
            <a:xfrm>
              <a:off x="4722951" y="5064782"/>
              <a:ext cx="0" cy="1173039"/>
            </a:xfrm>
            <a:prstGeom prst="line">
              <a:avLst/>
            </a:prstGeom>
            <a:ln w="12700">
              <a:solidFill>
                <a:srgbClr val="F2B51B"/>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1AEDE544-4E72-D3ED-2138-62FC2430C173}"/>
              </a:ext>
            </a:extLst>
          </p:cNvPr>
          <p:cNvSpPr/>
          <p:nvPr/>
        </p:nvSpPr>
        <p:spPr>
          <a:xfrm>
            <a:off x="11911464" y="6521896"/>
            <a:ext cx="83356" cy="184666"/>
          </a:xfrm>
          <a:prstGeom prst="rect">
            <a:avLst/>
          </a:prstGeom>
        </p:spPr>
        <p:txBody>
          <a:bodyPr vert="horz"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957C0-C9FD-924F-A662-3B71DAE40C56}" type="slidenum">
              <a:rPr kumimoji="0" lang="uk-UA" sz="1200" b="0" i="0" u="none" strike="noStrike" kern="1200" cap="none" spc="0" normalizeH="0" baseline="0" noProof="0">
                <a:ln>
                  <a:noFill/>
                </a:ln>
                <a:solidFill>
                  <a:schemeClr val="bg1">
                    <a:lumMod val="85000"/>
                  </a:scheme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uk-UA" sz="1200" b="0" i="0" u="none" strike="noStrike" kern="1200" cap="none" spc="0" normalizeH="0" baseline="0" noProof="0" dirty="0">
              <a:ln>
                <a:noFill/>
              </a:ln>
              <a:solidFill>
                <a:schemeClr val="bg1">
                  <a:lumMod val="85000"/>
                </a:schemeClr>
              </a:solidFill>
              <a:effectLst/>
              <a:uLnTx/>
              <a:uFillTx/>
              <a:latin typeface="Segoe UI" panose="020B0502040204020203" pitchFamily="34" charset="0"/>
              <a:ea typeface="+mn-ea"/>
              <a:cs typeface="Segoe UI" panose="020B0502040204020203" pitchFamily="34" charset="0"/>
            </a:endParaRPr>
          </a:p>
        </p:txBody>
      </p:sp>
      <p:grpSp>
        <p:nvGrpSpPr>
          <p:cNvPr id="102" name="Group 101">
            <a:extLst>
              <a:ext uri="{FF2B5EF4-FFF2-40B4-BE49-F238E27FC236}">
                <a16:creationId xmlns:a16="http://schemas.microsoft.com/office/drawing/2014/main" id="{817860BC-C977-D09E-20A8-7BC97C8DACB4}"/>
              </a:ext>
            </a:extLst>
          </p:cNvPr>
          <p:cNvGrpSpPr/>
          <p:nvPr/>
        </p:nvGrpSpPr>
        <p:grpSpPr>
          <a:xfrm>
            <a:off x="473624" y="1094581"/>
            <a:ext cx="3728806" cy="1903968"/>
            <a:chOff x="473624" y="1089772"/>
            <a:chExt cx="3728806" cy="1903968"/>
          </a:xfrm>
        </p:grpSpPr>
        <p:grpSp>
          <p:nvGrpSpPr>
            <p:cNvPr id="24" name="Group 23">
              <a:extLst>
                <a:ext uri="{FF2B5EF4-FFF2-40B4-BE49-F238E27FC236}">
                  <a16:creationId xmlns:a16="http://schemas.microsoft.com/office/drawing/2014/main" id="{BA01495E-69AD-04C2-889B-0CDA9FEBC369}"/>
                </a:ext>
              </a:extLst>
            </p:cNvPr>
            <p:cNvGrpSpPr/>
            <p:nvPr/>
          </p:nvGrpSpPr>
          <p:grpSpPr>
            <a:xfrm>
              <a:off x="473624" y="1089772"/>
              <a:ext cx="2710203" cy="1903968"/>
              <a:chOff x="473624" y="799642"/>
              <a:chExt cx="2710203" cy="1903968"/>
            </a:xfrm>
          </p:grpSpPr>
          <p:sp>
            <p:nvSpPr>
              <p:cNvPr id="25" name="TextBox 24">
                <a:extLst>
                  <a:ext uri="{FF2B5EF4-FFF2-40B4-BE49-F238E27FC236}">
                    <a16:creationId xmlns:a16="http://schemas.microsoft.com/office/drawing/2014/main" id="{AA7EBB33-1D4B-D999-07E2-D7C5911E172C}"/>
                  </a:ext>
                </a:extLst>
              </p:cNvPr>
              <p:cNvSpPr txBox="1"/>
              <p:nvPr/>
            </p:nvSpPr>
            <p:spPr>
              <a:xfrm>
                <a:off x="473624" y="799642"/>
                <a:ext cx="27102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gradFill flip="none" rotWithShape="1">
                      <a:gsLst>
                        <a:gs pos="10000">
                          <a:srgbClr val="2C4087"/>
                        </a:gs>
                        <a:gs pos="66000">
                          <a:srgbClr val="247FBF"/>
                        </a:gs>
                      </a:gsLst>
                      <a:lin ang="16200000" scaled="1"/>
                      <a:tileRect/>
                    </a:gradFill>
                    <a:effectLst/>
                    <a:uLnTx/>
                    <a:uFillTx/>
                    <a:latin typeface="Segoe UI" panose="020B0502040204020203" pitchFamily="34" charset="0"/>
                    <a:ea typeface="+mn-ea"/>
                    <a:cs typeface="Segoe UI" panose="020B0502040204020203" pitchFamily="34" charset="0"/>
                  </a:rPr>
                  <a:t>VISION</a:t>
                </a:r>
              </a:p>
            </p:txBody>
          </p:sp>
          <p:sp>
            <p:nvSpPr>
              <p:cNvPr id="26" name="TextBox 25">
                <a:extLst>
                  <a:ext uri="{FF2B5EF4-FFF2-40B4-BE49-F238E27FC236}">
                    <a16:creationId xmlns:a16="http://schemas.microsoft.com/office/drawing/2014/main" id="{D0EBC66C-3BC3-5EA5-0A25-0E55F240B9F4}"/>
                  </a:ext>
                </a:extLst>
              </p:cNvPr>
              <p:cNvSpPr txBox="1"/>
              <p:nvPr/>
            </p:nvSpPr>
            <p:spPr>
              <a:xfrm>
                <a:off x="473624" y="1534059"/>
                <a:ext cx="2710203"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build a global brand by providing technologically advanced, environmentally sustainable and economical refrigeration solutions</a:t>
                </a:r>
              </a:p>
            </p:txBody>
          </p:sp>
        </p:grpSp>
        <p:cxnSp>
          <p:nvCxnSpPr>
            <p:cNvPr id="98" name="Straight Connector 97">
              <a:extLst>
                <a:ext uri="{FF2B5EF4-FFF2-40B4-BE49-F238E27FC236}">
                  <a16:creationId xmlns:a16="http://schemas.microsoft.com/office/drawing/2014/main" id="{E1F7C08F-3DED-9DF2-D3D3-E16EA0914AE6}"/>
                </a:ext>
              </a:extLst>
            </p:cNvPr>
            <p:cNvCxnSpPr>
              <a:cxnSpLocks/>
            </p:cNvCxnSpPr>
            <p:nvPr/>
          </p:nvCxnSpPr>
          <p:spPr>
            <a:xfrm>
              <a:off x="711424" y="1789899"/>
              <a:ext cx="3491006" cy="0"/>
            </a:xfrm>
            <a:prstGeom prst="line">
              <a:avLst/>
            </a:prstGeom>
            <a:ln w="12700">
              <a:solidFill>
                <a:srgbClr val="F2B51B"/>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DC89C3DB-656D-D7A2-CEF2-DB5856E5A4A6}"/>
              </a:ext>
            </a:extLst>
          </p:cNvPr>
          <p:cNvGrpSpPr/>
          <p:nvPr/>
        </p:nvGrpSpPr>
        <p:grpSpPr>
          <a:xfrm>
            <a:off x="8099924" y="1094347"/>
            <a:ext cx="3616821" cy="1904202"/>
            <a:chOff x="8099924" y="1089538"/>
            <a:chExt cx="3616821" cy="1904202"/>
          </a:xfrm>
        </p:grpSpPr>
        <p:grpSp>
          <p:nvGrpSpPr>
            <p:cNvPr id="27" name="Group 26">
              <a:extLst>
                <a:ext uri="{FF2B5EF4-FFF2-40B4-BE49-F238E27FC236}">
                  <a16:creationId xmlns:a16="http://schemas.microsoft.com/office/drawing/2014/main" id="{08D7857E-5D74-44A5-CF0D-7E9F09B700C3}"/>
                </a:ext>
              </a:extLst>
            </p:cNvPr>
            <p:cNvGrpSpPr/>
            <p:nvPr/>
          </p:nvGrpSpPr>
          <p:grpSpPr>
            <a:xfrm>
              <a:off x="9006542" y="1089538"/>
              <a:ext cx="2710203" cy="1904202"/>
              <a:chOff x="9006542" y="799408"/>
              <a:chExt cx="2710203" cy="1904202"/>
            </a:xfrm>
          </p:grpSpPr>
          <p:sp>
            <p:nvSpPr>
              <p:cNvPr id="28" name="TextBox 27">
                <a:extLst>
                  <a:ext uri="{FF2B5EF4-FFF2-40B4-BE49-F238E27FC236}">
                    <a16:creationId xmlns:a16="http://schemas.microsoft.com/office/drawing/2014/main" id="{FF57C246-A9C9-83D7-47C2-2CD6A0852159}"/>
                  </a:ext>
                </a:extLst>
              </p:cNvPr>
              <p:cNvSpPr txBox="1"/>
              <p:nvPr/>
            </p:nvSpPr>
            <p:spPr>
              <a:xfrm>
                <a:off x="9006542" y="799408"/>
                <a:ext cx="27102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gradFill flip="none" rotWithShape="1">
                      <a:gsLst>
                        <a:gs pos="10000">
                          <a:srgbClr val="2C4087"/>
                        </a:gs>
                        <a:gs pos="66000">
                          <a:srgbClr val="247FBF"/>
                        </a:gs>
                      </a:gsLst>
                      <a:lin ang="16200000" scaled="1"/>
                      <a:tileRect/>
                    </a:gradFill>
                    <a:effectLst/>
                    <a:uLnTx/>
                    <a:uFillTx/>
                    <a:latin typeface="Segoe UI" panose="020B0502040204020203" pitchFamily="34" charset="0"/>
                    <a:ea typeface="+mn-ea"/>
                    <a:cs typeface="Segoe UI" panose="020B0502040204020203" pitchFamily="34" charset="0"/>
                  </a:rPr>
                  <a:t>MISSION</a:t>
                </a:r>
              </a:p>
            </p:txBody>
          </p:sp>
          <p:sp>
            <p:nvSpPr>
              <p:cNvPr id="29" name="TextBox 28">
                <a:extLst>
                  <a:ext uri="{FF2B5EF4-FFF2-40B4-BE49-F238E27FC236}">
                    <a16:creationId xmlns:a16="http://schemas.microsoft.com/office/drawing/2014/main" id="{2F12B159-89E7-795D-5859-F6BC017907E8}"/>
                  </a:ext>
                </a:extLst>
              </p:cNvPr>
              <p:cNvSpPr txBox="1"/>
              <p:nvPr/>
            </p:nvSpPr>
            <p:spPr>
              <a:xfrm>
                <a:off x="9006542" y="1534059"/>
                <a:ext cx="2710203"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strive for growth of all stakeholders by delivering customer delight while upholding integrity and </a:t>
                </a:r>
                <a:b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ethics in all our actions</a:t>
                </a:r>
              </a:p>
            </p:txBody>
          </p:sp>
        </p:grpSp>
        <p:cxnSp>
          <p:nvCxnSpPr>
            <p:cNvPr id="100" name="Straight Connector 99">
              <a:extLst>
                <a:ext uri="{FF2B5EF4-FFF2-40B4-BE49-F238E27FC236}">
                  <a16:creationId xmlns:a16="http://schemas.microsoft.com/office/drawing/2014/main" id="{3E3D06CE-9B77-5505-CE5E-2AA070E7F3C8}"/>
                </a:ext>
              </a:extLst>
            </p:cNvPr>
            <p:cNvCxnSpPr>
              <a:cxnSpLocks/>
            </p:cNvCxnSpPr>
            <p:nvPr/>
          </p:nvCxnSpPr>
          <p:spPr>
            <a:xfrm>
              <a:off x="8099924" y="1789899"/>
              <a:ext cx="3491006" cy="0"/>
            </a:xfrm>
            <a:prstGeom prst="line">
              <a:avLst/>
            </a:prstGeom>
            <a:ln w="12700">
              <a:solidFill>
                <a:srgbClr val="F2B51B"/>
              </a:solidFill>
            </a:ln>
          </p:spPr>
          <p:style>
            <a:lnRef idx="1">
              <a:schemeClr val="accent1"/>
            </a:lnRef>
            <a:fillRef idx="0">
              <a:schemeClr val="accent1"/>
            </a:fillRef>
            <a:effectRef idx="0">
              <a:schemeClr val="accent1"/>
            </a:effectRef>
            <a:fontRef idx="minor">
              <a:schemeClr val="tx1"/>
            </a:fontRef>
          </p:style>
        </p:cxnSp>
      </p:grpSp>
      <p:pic>
        <p:nvPicPr>
          <p:cNvPr id="81" name="Picture 80">
            <a:extLst>
              <a:ext uri="{FF2B5EF4-FFF2-40B4-BE49-F238E27FC236}">
                <a16:creationId xmlns:a16="http://schemas.microsoft.com/office/drawing/2014/main" id="{550FEB1D-E577-35B9-B54A-9516A8B9662C}"/>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5300"/>
                    </a14:imgEffect>
                    <a14:imgEffect>
                      <a14:saturation sat="300000"/>
                    </a14:imgEffect>
                  </a14:imgLayer>
                </a14:imgProps>
              </a:ext>
              <a:ext uri="{28A0092B-C50C-407E-A947-70E740481C1C}">
                <a14:useLocalDpi xmlns:a14="http://schemas.microsoft.com/office/drawing/2010/main"/>
              </a:ext>
            </a:extLst>
          </a:blip>
          <a:srcRect/>
          <a:stretch>
            <a:fillRect/>
          </a:stretch>
        </p:blipFill>
        <p:spPr>
          <a:xfrm flipH="1">
            <a:off x="2739216" y="2757265"/>
            <a:ext cx="1086202" cy="1129797"/>
          </a:xfrm>
          <a:custGeom>
            <a:avLst/>
            <a:gdLst>
              <a:gd name="connsiteX0" fmla="*/ 0 w 589050"/>
              <a:gd name="connsiteY0" fmla="*/ 0 h 612693"/>
              <a:gd name="connsiteX1" fmla="*/ 589050 w 589050"/>
              <a:gd name="connsiteY1" fmla="*/ 0 h 612693"/>
              <a:gd name="connsiteX2" fmla="*/ 589050 w 589050"/>
              <a:gd name="connsiteY2" fmla="*/ 29402 h 612693"/>
              <a:gd name="connsiteX3" fmla="*/ 533380 w 589050"/>
              <a:gd name="connsiteY3" fmla="*/ 161253 h 612693"/>
              <a:gd name="connsiteX4" fmla="*/ 525701 w 589050"/>
              <a:gd name="connsiteY4" fmla="*/ 182369 h 612693"/>
              <a:gd name="connsiteX5" fmla="*/ 589050 w 589050"/>
              <a:gd name="connsiteY5" fmla="*/ 306534 h 612693"/>
              <a:gd name="connsiteX6" fmla="*/ 589050 w 589050"/>
              <a:gd name="connsiteY6" fmla="*/ 367955 h 612693"/>
              <a:gd name="connsiteX7" fmla="*/ 473870 w 589050"/>
              <a:gd name="connsiteY7" fmla="*/ 358980 h 612693"/>
              <a:gd name="connsiteX8" fmla="*/ 351010 w 589050"/>
              <a:gd name="connsiteY8" fmla="*/ 362819 h 612693"/>
              <a:gd name="connsiteX9" fmla="*/ 329894 w 589050"/>
              <a:gd name="connsiteY9" fmla="*/ 531751 h 612693"/>
              <a:gd name="connsiteX10" fmla="*/ 329084 w 589050"/>
              <a:gd name="connsiteY10" fmla="*/ 612693 h 612693"/>
              <a:gd name="connsiteX11" fmla="*/ 0 w 589050"/>
              <a:gd name="connsiteY11" fmla="*/ 612693 h 61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050" h="612693">
                <a:moveTo>
                  <a:pt x="0" y="0"/>
                </a:moveTo>
                <a:lnTo>
                  <a:pt x="589050" y="0"/>
                </a:lnTo>
                <a:lnTo>
                  <a:pt x="589050" y="29402"/>
                </a:lnTo>
                <a:lnTo>
                  <a:pt x="533380" y="161253"/>
                </a:lnTo>
                <a:lnTo>
                  <a:pt x="525701" y="182369"/>
                </a:lnTo>
                <a:lnTo>
                  <a:pt x="589050" y="306534"/>
                </a:lnTo>
                <a:lnTo>
                  <a:pt x="589050" y="367955"/>
                </a:lnTo>
                <a:lnTo>
                  <a:pt x="473870" y="358980"/>
                </a:lnTo>
                <a:lnTo>
                  <a:pt x="351010" y="362819"/>
                </a:lnTo>
                <a:lnTo>
                  <a:pt x="329894" y="531751"/>
                </a:lnTo>
                <a:lnTo>
                  <a:pt x="329084" y="612693"/>
                </a:lnTo>
                <a:lnTo>
                  <a:pt x="0" y="612693"/>
                </a:lnTo>
                <a:close/>
              </a:path>
            </a:pathLst>
          </a:custGeom>
        </p:spPr>
      </p:pic>
      <p:pic>
        <p:nvPicPr>
          <p:cNvPr id="83" name="Picture 82" descr="Bush Png Images – Browse 67,768 Stock Photos, Vectors, and Video | Adobe  Stock">
            <a:extLst>
              <a:ext uri="{FF2B5EF4-FFF2-40B4-BE49-F238E27FC236}">
                <a16:creationId xmlns:a16="http://schemas.microsoft.com/office/drawing/2014/main" id="{4E33A832-6A89-0D02-7357-13E636DD99A6}"/>
              </a:ext>
            </a:extLst>
          </p:cNvPr>
          <p:cNvPicPr>
            <a:picLocks noChangeAspect="1" noChangeArrowheads="1"/>
          </p:cNvPicPr>
          <p:nvPr/>
        </p:nvPicPr>
        <p:blipFill>
          <a:blip r:embed="rId8" cstate="screen">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10000" b="90000" l="10000" r="900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3014116" y="3781544"/>
            <a:ext cx="1322703" cy="69820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Bush Png Images – Browse 67,768 Stock Photos, Vectors, and Video | Adobe  Stock">
            <a:extLst>
              <a:ext uri="{FF2B5EF4-FFF2-40B4-BE49-F238E27FC236}">
                <a16:creationId xmlns:a16="http://schemas.microsoft.com/office/drawing/2014/main" id="{BAD9BE3D-547D-C6B1-B1E2-9FBC1AD5B91C}"/>
              </a:ext>
            </a:extLst>
          </p:cNvPr>
          <p:cNvPicPr>
            <a:picLocks noChangeAspect="1" noChangeArrowheads="1"/>
          </p:cNvPicPr>
          <p:nvPr/>
        </p:nvPicPr>
        <p:blipFill>
          <a:blip r:embed="rId8" cstate="screen">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10000" b="90000" l="10000" r="900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7440258" y="3853136"/>
            <a:ext cx="1322703" cy="6982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6314826-2BDF-0137-8D34-8C057FE70D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6873" y="2054690"/>
            <a:ext cx="4709148" cy="2394187"/>
          </a:xfrm>
          <a:prstGeom prst="rect">
            <a:avLst/>
          </a:prstGeom>
        </p:spPr>
      </p:pic>
      <p:pic>
        <p:nvPicPr>
          <p:cNvPr id="84" name="Picture 83">
            <a:extLst>
              <a:ext uri="{FF2B5EF4-FFF2-40B4-BE49-F238E27FC236}">
                <a16:creationId xmlns:a16="http://schemas.microsoft.com/office/drawing/2014/main" id="{F86EB1C1-9824-D2B7-7F39-FDE813848BE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773914" y="3579456"/>
            <a:ext cx="1313089" cy="569637"/>
          </a:xfrm>
          <a:prstGeom prst="rect">
            <a:avLst/>
          </a:prstGeom>
        </p:spPr>
      </p:pic>
      <p:grpSp>
        <p:nvGrpSpPr>
          <p:cNvPr id="10" name="Group 9">
            <a:extLst>
              <a:ext uri="{FF2B5EF4-FFF2-40B4-BE49-F238E27FC236}">
                <a16:creationId xmlns:a16="http://schemas.microsoft.com/office/drawing/2014/main" id="{5EA3A527-F59B-3611-EF1E-A1F4ABB88BA8}"/>
              </a:ext>
            </a:extLst>
          </p:cNvPr>
          <p:cNvGrpSpPr/>
          <p:nvPr/>
        </p:nvGrpSpPr>
        <p:grpSpPr>
          <a:xfrm>
            <a:off x="8400436" y="3246453"/>
            <a:ext cx="3465964" cy="3492266"/>
            <a:chOff x="8400436" y="3246453"/>
            <a:chExt cx="2628774" cy="2826058"/>
          </a:xfrm>
        </p:grpSpPr>
        <p:grpSp>
          <p:nvGrpSpPr>
            <p:cNvPr id="33" name="Group 32">
              <a:extLst>
                <a:ext uri="{FF2B5EF4-FFF2-40B4-BE49-F238E27FC236}">
                  <a16:creationId xmlns:a16="http://schemas.microsoft.com/office/drawing/2014/main" id="{5D9F7DF0-E77C-C6FB-8DFD-477A338B27EB}"/>
                </a:ext>
              </a:extLst>
            </p:cNvPr>
            <p:cNvGrpSpPr/>
            <p:nvPr/>
          </p:nvGrpSpPr>
          <p:grpSpPr>
            <a:xfrm>
              <a:off x="8400436" y="3246453"/>
              <a:ext cx="2628774" cy="2826058"/>
              <a:chOff x="9365295" y="1322585"/>
              <a:chExt cx="2934986" cy="2778404"/>
            </a:xfrm>
          </p:grpSpPr>
          <p:sp>
            <p:nvSpPr>
              <p:cNvPr id="34" name="Freeform: Shape 33">
                <a:extLst>
                  <a:ext uri="{FF2B5EF4-FFF2-40B4-BE49-F238E27FC236}">
                    <a16:creationId xmlns:a16="http://schemas.microsoft.com/office/drawing/2014/main" id="{A972498F-6CDB-C9CE-3DDC-F2F3D8BC4305}"/>
                  </a:ext>
                </a:extLst>
              </p:cNvPr>
              <p:cNvSpPr/>
              <p:nvPr/>
            </p:nvSpPr>
            <p:spPr>
              <a:xfrm>
                <a:off x="9366581" y="3303460"/>
                <a:ext cx="2933700" cy="797529"/>
              </a:xfrm>
              <a:custGeom>
                <a:avLst/>
                <a:gdLst>
                  <a:gd name="connsiteX0" fmla="*/ 1611630 w 2282190"/>
                  <a:gd name="connsiteY0" fmla="*/ 586740 h 586740"/>
                  <a:gd name="connsiteX1" fmla="*/ 2282190 w 2282190"/>
                  <a:gd name="connsiteY1" fmla="*/ 182880 h 586740"/>
                  <a:gd name="connsiteX2" fmla="*/ 704850 w 2282190"/>
                  <a:gd name="connsiteY2" fmla="*/ 0 h 586740"/>
                  <a:gd name="connsiteX3" fmla="*/ 0 w 2282190"/>
                  <a:gd name="connsiteY3" fmla="*/ 312420 h 586740"/>
                  <a:gd name="connsiteX4" fmla="*/ 1611630 w 2282190"/>
                  <a:gd name="connsiteY4" fmla="*/ 586740 h 586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190" h="586740">
                    <a:moveTo>
                      <a:pt x="1611630" y="586740"/>
                    </a:moveTo>
                    <a:lnTo>
                      <a:pt x="2282190" y="182880"/>
                    </a:lnTo>
                    <a:lnTo>
                      <a:pt x="704850" y="0"/>
                    </a:lnTo>
                    <a:lnTo>
                      <a:pt x="0" y="312420"/>
                    </a:lnTo>
                    <a:lnTo>
                      <a:pt x="1611630" y="586740"/>
                    </a:lnTo>
                    <a:close/>
                  </a:path>
                </a:pathLst>
              </a:custGeom>
              <a:solidFill>
                <a:schemeClr val="tx1">
                  <a:lumMod val="95000"/>
                  <a:lumOff val="5000"/>
                  <a:alpha val="19000"/>
                </a:schemeClr>
              </a:solidFill>
              <a:ln>
                <a:noFill/>
              </a:ln>
              <a:effectLst>
                <a:softEdge rad="1143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pic>
            <p:nvPicPr>
              <p:cNvPr id="35" name="Picture 34">
                <a:extLst>
                  <a:ext uri="{FF2B5EF4-FFF2-40B4-BE49-F238E27FC236}">
                    <a16:creationId xmlns:a16="http://schemas.microsoft.com/office/drawing/2014/main" id="{03A8363B-C6E4-B528-25B3-3B260668F415}"/>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rot="500690">
                <a:off x="9365295" y="3770045"/>
                <a:ext cx="2123483" cy="200813"/>
              </a:xfrm>
              <a:prstGeom prst="rect">
                <a:avLst/>
              </a:prstGeom>
            </p:spPr>
          </p:pic>
          <p:pic>
            <p:nvPicPr>
              <p:cNvPr id="36" name="Picture 35">
                <a:extLst>
                  <a:ext uri="{FF2B5EF4-FFF2-40B4-BE49-F238E27FC236}">
                    <a16:creationId xmlns:a16="http://schemas.microsoft.com/office/drawing/2014/main" id="{ACB6DA62-67BD-D54A-BBA2-AA26B065D99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706085" y="1322585"/>
                <a:ext cx="1820057" cy="2705517"/>
              </a:xfrm>
              <a:prstGeom prst="rect">
                <a:avLst/>
              </a:prstGeom>
              <a:effectLst/>
            </p:spPr>
          </p:pic>
        </p:grpSp>
        <p:sp>
          <p:nvSpPr>
            <p:cNvPr id="11" name="Oval 10">
              <a:extLst>
                <a:ext uri="{FF2B5EF4-FFF2-40B4-BE49-F238E27FC236}">
                  <a16:creationId xmlns:a16="http://schemas.microsoft.com/office/drawing/2014/main" id="{F06C5FFD-AF55-68FF-55F0-2297AFA171E5}"/>
                </a:ext>
              </a:extLst>
            </p:cNvPr>
            <p:cNvSpPr/>
            <p:nvPr/>
          </p:nvSpPr>
          <p:spPr>
            <a:xfrm>
              <a:off x="9237133" y="3528654"/>
              <a:ext cx="651934" cy="459909"/>
            </a:xfrm>
            <a:prstGeom prst="ellipse">
              <a:avLst/>
            </a:prstGeom>
            <a:solidFill>
              <a:srgbClr val="FFFFFF"/>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13" name="Picture 12">
              <a:extLst>
                <a:ext uri="{FF2B5EF4-FFF2-40B4-BE49-F238E27FC236}">
                  <a16:creationId xmlns:a16="http://schemas.microsoft.com/office/drawing/2014/main" id="{877B8816-DFB6-3AA5-AF39-5CC86F90377D}"/>
                </a:ext>
              </a:extLst>
            </p:cNvPr>
            <p:cNvPicPr>
              <a:picLocks noChangeAspect="1"/>
            </p:cNvPicPr>
            <p:nvPr/>
          </p:nvPicPr>
          <p:blipFill>
            <a:blip r:embed="rId14">
              <a:extLst>
                <a:ext uri="{28A0092B-C50C-407E-A947-70E740481C1C}">
                  <a14:useLocalDpi xmlns:a14="http://schemas.microsoft.com/office/drawing/2010/main" val="0"/>
                </a:ext>
              </a:extLst>
            </a:blip>
            <a:srcRect b="38940"/>
            <a:stretch>
              <a:fillRect/>
            </a:stretch>
          </p:blipFill>
          <p:spPr>
            <a:xfrm>
              <a:off x="9217973" y="3758608"/>
              <a:ext cx="599191" cy="117797"/>
            </a:xfrm>
            <a:prstGeom prst="rect">
              <a:avLst/>
            </a:prstGeom>
          </p:spPr>
        </p:pic>
      </p:grpSp>
      <p:pic>
        <p:nvPicPr>
          <p:cNvPr id="3" name="Picture 2">
            <a:extLst>
              <a:ext uri="{FF2B5EF4-FFF2-40B4-BE49-F238E27FC236}">
                <a16:creationId xmlns:a16="http://schemas.microsoft.com/office/drawing/2014/main" id="{4D2188D3-EEBD-09EE-398C-BBB42E5DFA7A}"/>
              </a:ext>
            </a:extLst>
          </p:cNvPr>
          <p:cNvPicPr>
            <a:picLocks noChangeAspect="1"/>
          </p:cNvPicPr>
          <p:nvPr/>
        </p:nvPicPr>
        <p:blipFill>
          <a:blip r:embed="rId14">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extLst>
      <p:ext uri="{BB962C8B-B14F-4D97-AF65-F5344CB8AC3E}">
        <p14:creationId xmlns:p14="http://schemas.microsoft.com/office/powerpoint/2010/main" val="134859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750" fill="hold"/>
                                        <p:tgtEl>
                                          <p:spTgt spid="102"/>
                                        </p:tgtEl>
                                        <p:attrNameLst>
                                          <p:attrName>ppt_x</p:attrName>
                                        </p:attrNameLst>
                                      </p:cBhvr>
                                      <p:tavLst>
                                        <p:tav tm="0">
                                          <p:val>
                                            <p:strVal val="0-#ppt_w/2"/>
                                          </p:val>
                                        </p:tav>
                                        <p:tav tm="100000">
                                          <p:val>
                                            <p:strVal val="#ppt_x"/>
                                          </p:val>
                                        </p:tav>
                                      </p:tavLst>
                                    </p:anim>
                                    <p:anim calcmode="lin" valueType="num">
                                      <p:cBhvr additive="base">
                                        <p:cTn id="8" dur="750" fill="hold"/>
                                        <p:tgtEl>
                                          <p:spTgt spid="10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750" fill="hold"/>
                                        <p:tgtEl>
                                          <p:spTgt spid="101"/>
                                        </p:tgtEl>
                                        <p:attrNameLst>
                                          <p:attrName>ppt_x</p:attrName>
                                        </p:attrNameLst>
                                      </p:cBhvr>
                                      <p:tavLst>
                                        <p:tav tm="0">
                                          <p:val>
                                            <p:strVal val="1+#ppt_w/2"/>
                                          </p:val>
                                        </p:tav>
                                        <p:tav tm="100000">
                                          <p:val>
                                            <p:strVal val="#ppt_x"/>
                                          </p:val>
                                        </p:tav>
                                      </p:tavLst>
                                    </p:anim>
                                    <p:anim calcmode="lin" valueType="num">
                                      <p:cBhvr additive="base">
                                        <p:cTn id="12" dur="750" fill="hold"/>
                                        <p:tgtEl>
                                          <p:spTgt spid="101"/>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125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175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281FE-D9BC-0CC2-F7F2-64B5144EBF5D}"/>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521C1156-2C95-0DB0-C961-B73C68ED5763}"/>
              </a:ext>
            </a:extLst>
          </p:cNvPr>
          <p:cNvSpPr/>
          <p:nvPr/>
        </p:nvSpPr>
        <p:spPr>
          <a:xfrm>
            <a:off x="0" y="0"/>
            <a:ext cx="12192000" cy="6858000"/>
          </a:xfrm>
          <a:prstGeom prst="rect">
            <a:avLst/>
          </a:prstGeom>
          <a:gradFill flip="none" rotWithShape="1">
            <a:gsLst>
              <a:gs pos="8000">
                <a:srgbClr val="102047"/>
              </a:gs>
              <a:gs pos="100000">
                <a:srgbClr val="76B8D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ughnut 29">
            <a:extLst>
              <a:ext uri="{FF2B5EF4-FFF2-40B4-BE49-F238E27FC236}">
                <a16:creationId xmlns:a16="http://schemas.microsoft.com/office/drawing/2014/main" id="{294DA388-4540-4C12-9353-FB76F219F7C9}"/>
              </a:ext>
            </a:extLst>
          </p:cNvPr>
          <p:cNvSpPr/>
          <p:nvPr/>
        </p:nvSpPr>
        <p:spPr>
          <a:xfrm>
            <a:off x="2619134" y="-9420265"/>
            <a:ext cx="18201556" cy="18201556"/>
          </a:xfrm>
          <a:prstGeom prst="donut">
            <a:avLst>
              <a:gd name="adj" fmla="val 25346"/>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pic>
        <p:nvPicPr>
          <p:cNvPr id="20" name="Picture 19">
            <a:extLst>
              <a:ext uri="{FF2B5EF4-FFF2-40B4-BE49-F238E27FC236}">
                <a16:creationId xmlns:a16="http://schemas.microsoft.com/office/drawing/2014/main" id="{7B099C21-2E7F-D984-2506-B9FCDC2FD47E}"/>
              </a:ext>
            </a:extLst>
          </p:cNvPr>
          <p:cNvPicPr>
            <a:picLocks noChangeAspect="1"/>
          </p:cNvPicPr>
          <p:nvPr/>
        </p:nvPicPr>
        <p:blipFill>
          <a:blip r:embed="rId3"/>
          <a:stretch>
            <a:fillRect/>
          </a:stretch>
        </p:blipFill>
        <p:spPr>
          <a:xfrm>
            <a:off x="5733395" y="-2592988"/>
            <a:ext cx="1556292" cy="1556292"/>
          </a:xfrm>
          <a:prstGeom prst="rect">
            <a:avLst/>
          </a:prstGeom>
        </p:spPr>
      </p:pic>
      <p:sp>
        <p:nvSpPr>
          <p:cNvPr id="19" name="TextBox 18">
            <a:extLst>
              <a:ext uri="{FF2B5EF4-FFF2-40B4-BE49-F238E27FC236}">
                <a16:creationId xmlns:a16="http://schemas.microsoft.com/office/drawing/2014/main" id="{B7F29851-15BC-BAB0-7C06-58D896B431FF}"/>
              </a:ext>
            </a:extLst>
          </p:cNvPr>
          <p:cNvSpPr txBox="1"/>
          <p:nvPr/>
        </p:nvSpPr>
        <p:spPr>
          <a:xfrm>
            <a:off x="4025817" y="3183402"/>
            <a:ext cx="3786614" cy="1323439"/>
          </a:xfrm>
          <a:prstGeom prst="rect">
            <a:avLst/>
          </a:prstGeom>
          <a:noFill/>
        </p:spPr>
        <p:txBody>
          <a:bodyPr wrap="none" lIns="91440" tIns="45720" rIns="91440" bIns="45720" rtlCol="0" anchor="t">
            <a:spAutoFit/>
          </a:bodyPr>
          <a:lstStyle/>
          <a:p>
            <a:r>
              <a:rPr lang="en-US" sz="4000" b="1" dirty="0">
                <a:solidFill>
                  <a:schemeClr val="tx1">
                    <a:lumMod val="75000"/>
                    <a:lumOff val="25000"/>
                  </a:schemeClr>
                </a:solidFill>
                <a:latin typeface="Ubuntu" panose="020B0504030602030204" pitchFamily="34" charset="0"/>
              </a:rPr>
              <a:t>Manufacturing</a:t>
            </a:r>
          </a:p>
          <a:p>
            <a:r>
              <a:rPr lang="en-US" sz="4000" b="1" dirty="0">
                <a:solidFill>
                  <a:schemeClr val="tx1">
                    <a:lumMod val="75000"/>
                    <a:lumOff val="25000"/>
                  </a:schemeClr>
                </a:solidFill>
                <a:latin typeface="Ubuntu" panose="020B0504030602030204" pitchFamily="34" charset="0"/>
              </a:rPr>
              <a:t>Facilities</a:t>
            </a:r>
          </a:p>
        </p:txBody>
      </p:sp>
      <p:sp>
        <p:nvSpPr>
          <p:cNvPr id="25" name="TextBox 24">
            <a:extLst>
              <a:ext uri="{FF2B5EF4-FFF2-40B4-BE49-F238E27FC236}">
                <a16:creationId xmlns:a16="http://schemas.microsoft.com/office/drawing/2014/main" id="{5869E57B-EB99-72E9-D74C-714091E248B2}"/>
              </a:ext>
            </a:extLst>
          </p:cNvPr>
          <p:cNvSpPr txBox="1"/>
          <p:nvPr/>
        </p:nvSpPr>
        <p:spPr>
          <a:xfrm>
            <a:off x="3934377" y="2300594"/>
            <a:ext cx="3868503" cy="1015663"/>
          </a:xfrm>
          <a:prstGeom prst="rect">
            <a:avLst/>
          </a:prstGeom>
          <a:noFill/>
        </p:spPr>
        <p:txBody>
          <a:bodyPr wrap="square" lIns="91440" tIns="45720" rIns="91440" bIns="45720" anchor="t">
            <a:spAutoFit/>
          </a:bodyPr>
          <a:lstStyle/>
          <a:p>
            <a:r>
              <a:rPr lang="en-US" sz="6000" b="1" dirty="0">
                <a:solidFill>
                  <a:srgbClr val="109BC7"/>
                </a:solidFill>
                <a:latin typeface="Ubuntu" panose="020B0504030602030204" pitchFamily="34" charset="0"/>
              </a:rPr>
              <a:t>Rockwell</a:t>
            </a:r>
          </a:p>
        </p:txBody>
      </p:sp>
    </p:spTree>
    <p:extLst>
      <p:ext uri="{BB962C8B-B14F-4D97-AF65-F5344CB8AC3E}">
        <p14:creationId xmlns:p14="http://schemas.microsoft.com/office/powerpoint/2010/main" val="3514374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18E547B-CDFA-3FBB-487A-52D52A2B09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297" r="24700"/>
          <a:stretch/>
        </p:blipFill>
        <p:spPr>
          <a:xfrm>
            <a:off x="16100534" y="-1220359"/>
            <a:ext cx="6956240" cy="3267756"/>
          </a:xfrm>
          <a:prstGeom prst="rect">
            <a:avLst/>
          </a:prstGeom>
        </p:spPr>
      </p:pic>
      <p:sp>
        <p:nvSpPr>
          <p:cNvPr id="122" name="Rectangle 121">
            <a:extLst>
              <a:ext uri="{FF2B5EF4-FFF2-40B4-BE49-F238E27FC236}">
                <a16:creationId xmlns:a16="http://schemas.microsoft.com/office/drawing/2014/main" id="{FE54D9E1-BBC8-722D-340F-864D8B981288}"/>
              </a:ext>
            </a:extLst>
          </p:cNvPr>
          <p:cNvSpPr/>
          <p:nvPr/>
        </p:nvSpPr>
        <p:spPr>
          <a:xfrm>
            <a:off x="-13669" y="5409420"/>
            <a:ext cx="12192000" cy="1389464"/>
          </a:xfrm>
          <a:prstGeom prst="rect">
            <a:avLst/>
          </a:prstGeom>
          <a:gradFill flip="none" rotWithShape="1">
            <a:gsLst>
              <a:gs pos="2000">
                <a:schemeClr val="tx1">
                  <a:alpha val="69000"/>
                </a:schemeClr>
              </a:gs>
              <a:gs pos="99000">
                <a:schemeClr val="tx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118" name="Rectangle 117">
            <a:extLst>
              <a:ext uri="{FF2B5EF4-FFF2-40B4-BE49-F238E27FC236}">
                <a16:creationId xmlns:a16="http://schemas.microsoft.com/office/drawing/2014/main" id="{E2C18677-3429-6B12-AE4E-64DE3E719B16}"/>
              </a:ext>
            </a:extLst>
          </p:cNvPr>
          <p:cNvSpPr/>
          <p:nvPr/>
        </p:nvSpPr>
        <p:spPr>
          <a:xfrm>
            <a:off x="11911464" y="6521896"/>
            <a:ext cx="83356" cy="184666"/>
          </a:xfrm>
          <a:prstGeom prst="rect">
            <a:avLst/>
          </a:prstGeom>
          <a:effectLst/>
        </p:spPr>
        <p:txBody>
          <a:bodyPr vert="horz"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957C0-C9FD-924F-A662-3B71DAE40C56}" type="slidenum">
              <a:rPr kumimoji="0" lang="uk-UA"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uk-UA"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19" name="Rectangle 118">
            <a:extLst>
              <a:ext uri="{FF2B5EF4-FFF2-40B4-BE49-F238E27FC236}">
                <a16:creationId xmlns:a16="http://schemas.microsoft.com/office/drawing/2014/main" id="{944E86B0-B8FF-436A-E691-8CB3BC9E353B}"/>
              </a:ext>
            </a:extLst>
          </p:cNvPr>
          <p:cNvSpPr/>
          <p:nvPr/>
        </p:nvSpPr>
        <p:spPr>
          <a:xfrm>
            <a:off x="0" y="6803136"/>
            <a:ext cx="12192000" cy="54864"/>
          </a:xfrm>
          <a:prstGeom prst="rect">
            <a:avLst/>
          </a:prstGeom>
          <a:gradFill flip="none" rotWithShape="1">
            <a:gsLst>
              <a:gs pos="0">
                <a:srgbClr val="2083C3"/>
              </a:gs>
              <a:gs pos="100000">
                <a:srgbClr val="2C357D"/>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8" name="Group 7">
            <a:extLst>
              <a:ext uri="{FF2B5EF4-FFF2-40B4-BE49-F238E27FC236}">
                <a16:creationId xmlns:a16="http://schemas.microsoft.com/office/drawing/2014/main" id="{34C897C2-1579-D919-4291-1566A352532E}"/>
              </a:ext>
            </a:extLst>
          </p:cNvPr>
          <p:cNvGrpSpPr/>
          <p:nvPr/>
        </p:nvGrpSpPr>
        <p:grpSpPr>
          <a:xfrm>
            <a:off x="4502022" y="3286900"/>
            <a:ext cx="3822392" cy="2949887"/>
            <a:chOff x="-1299159" y="3147578"/>
            <a:chExt cx="5081469" cy="3138768"/>
          </a:xfrm>
        </p:grpSpPr>
        <p:pic>
          <p:nvPicPr>
            <p:cNvPr id="19" name="Picture 18">
              <a:extLst>
                <a:ext uri="{FF2B5EF4-FFF2-40B4-BE49-F238E27FC236}">
                  <a16:creationId xmlns:a16="http://schemas.microsoft.com/office/drawing/2014/main" id="{D760EA24-C798-9666-F29D-FB072C0882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403" t="38598" r="8844" b="11344"/>
            <a:stretch/>
          </p:blipFill>
          <p:spPr>
            <a:xfrm>
              <a:off x="-1299159" y="4042125"/>
              <a:ext cx="5081469" cy="2244221"/>
            </a:xfrm>
            <a:prstGeom prst="rect">
              <a:avLst/>
            </a:prstGeom>
          </p:spPr>
        </p:pic>
        <p:pic>
          <p:nvPicPr>
            <p:cNvPr id="20" name="Picture 19">
              <a:extLst>
                <a:ext uri="{FF2B5EF4-FFF2-40B4-BE49-F238E27FC236}">
                  <a16:creationId xmlns:a16="http://schemas.microsoft.com/office/drawing/2014/main" id="{5C31462F-D795-3325-CDCA-302415CBF1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421" t="18646" r="8844" b="24247"/>
            <a:stretch/>
          </p:blipFill>
          <p:spPr>
            <a:xfrm>
              <a:off x="-1297691" y="3147578"/>
              <a:ext cx="5080000" cy="2560320"/>
            </a:xfrm>
            <a:custGeom>
              <a:avLst/>
              <a:gdLst>
                <a:gd name="connsiteX0" fmla="*/ 3942080 w 5080000"/>
                <a:gd name="connsiteY0" fmla="*/ 0 h 2560320"/>
                <a:gd name="connsiteX1" fmla="*/ 5080000 w 5080000"/>
                <a:gd name="connsiteY1" fmla="*/ 182880 h 2560320"/>
                <a:gd name="connsiteX2" fmla="*/ 5039360 w 5080000"/>
                <a:gd name="connsiteY2" fmla="*/ 721360 h 2560320"/>
                <a:gd name="connsiteX3" fmla="*/ 4064000 w 5080000"/>
                <a:gd name="connsiteY3" fmla="*/ 2560320 h 2560320"/>
                <a:gd name="connsiteX4" fmla="*/ 142240 w 5080000"/>
                <a:gd name="connsiteY4" fmla="*/ 1686560 h 2560320"/>
                <a:gd name="connsiteX5" fmla="*/ 0 w 5080000"/>
                <a:gd name="connsiteY5" fmla="*/ 894080 h 2560320"/>
                <a:gd name="connsiteX6" fmla="*/ 2926080 w 5080000"/>
                <a:gd name="connsiteY6" fmla="*/ 71120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000" h="2560320">
                  <a:moveTo>
                    <a:pt x="3942080" y="0"/>
                  </a:moveTo>
                  <a:lnTo>
                    <a:pt x="5080000" y="182880"/>
                  </a:lnTo>
                  <a:lnTo>
                    <a:pt x="5039360" y="721360"/>
                  </a:lnTo>
                  <a:lnTo>
                    <a:pt x="4064000" y="2560320"/>
                  </a:lnTo>
                  <a:lnTo>
                    <a:pt x="142240" y="1686560"/>
                  </a:lnTo>
                  <a:lnTo>
                    <a:pt x="0" y="894080"/>
                  </a:lnTo>
                  <a:lnTo>
                    <a:pt x="2926080" y="71120"/>
                  </a:lnTo>
                  <a:close/>
                </a:path>
              </a:pathLst>
            </a:custGeom>
          </p:spPr>
        </p:pic>
      </p:grpSp>
      <p:grpSp>
        <p:nvGrpSpPr>
          <p:cNvPr id="21" name="Group 20">
            <a:extLst>
              <a:ext uri="{FF2B5EF4-FFF2-40B4-BE49-F238E27FC236}">
                <a16:creationId xmlns:a16="http://schemas.microsoft.com/office/drawing/2014/main" id="{981E9FD5-0208-3CF0-BBBA-ADCC0D9AFFB2}"/>
              </a:ext>
            </a:extLst>
          </p:cNvPr>
          <p:cNvGrpSpPr/>
          <p:nvPr/>
        </p:nvGrpSpPr>
        <p:grpSpPr>
          <a:xfrm>
            <a:off x="-530981" y="710415"/>
            <a:ext cx="4943959" cy="1054573"/>
            <a:chOff x="-875223" y="-413965"/>
            <a:chExt cx="6710767" cy="1054573"/>
          </a:xfrm>
        </p:grpSpPr>
        <p:sp>
          <p:nvSpPr>
            <p:cNvPr id="22" name="Rectangle: Rounded Corners 21">
              <a:extLst>
                <a:ext uri="{FF2B5EF4-FFF2-40B4-BE49-F238E27FC236}">
                  <a16:creationId xmlns:a16="http://schemas.microsoft.com/office/drawing/2014/main" id="{C78EB0B3-7AF2-F730-A887-A59A812CC21E}"/>
                </a:ext>
              </a:extLst>
            </p:cNvPr>
            <p:cNvSpPr/>
            <p:nvPr/>
          </p:nvSpPr>
          <p:spPr>
            <a:xfrm>
              <a:off x="-875223" y="-413965"/>
              <a:ext cx="6710767" cy="1054573"/>
            </a:xfrm>
            <a:prstGeom prst="roundRect">
              <a:avLst>
                <a:gd name="adj" fmla="val 50000"/>
              </a:avLst>
            </a:prstGeom>
            <a:solidFill>
              <a:srgbClr val="F2B5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3" name="TextBox 22">
              <a:extLst>
                <a:ext uri="{FF2B5EF4-FFF2-40B4-BE49-F238E27FC236}">
                  <a16:creationId xmlns:a16="http://schemas.microsoft.com/office/drawing/2014/main" id="{D0A0712D-1D7C-7D56-43B0-352EE51B441F}"/>
                </a:ext>
              </a:extLst>
            </p:cNvPr>
            <p:cNvSpPr txBox="1"/>
            <p:nvPr/>
          </p:nvSpPr>
          <p:spPr>
            <a:xfrm>
              <a:off x="-366671" y="-375055"/>
              <a:ext cx="5693665" cy="707886"/>
            </a:xfrm>
            <a:prstGeom prst="rect">
              <a:avLst/>
            </a:prstGeom>
            <a:noFill/>
          </p:spPr>
          <p:txBody>
            <a:bodyPr wrap="square" rtlCol="0">
              <a:spAutoFit/>
            </a:bodyPr>
            <a:lstStyle/>
            <a:p>
              <a:pPr marR="0" lvl="0" algn="ctr" defTabSz="914400" rtl="0" eaLnBrk="1" fontAlgn="auto" latinLnBrk="0" hangingPunct="1">
                <a:lnSpc>
                  <a:spcPts val="2400"/>
                </a:lnSpc>
                <a:spcBef>
                  <a:spcPts val="0"/>
                </a:spcBef>
                <a:spcAft>
                  <a:spcPts val="0"/>
                </a:spcAft>
                <a:buClrTx/>
                <a:buSzTx/>
                <a:tabLst/>
                <a:defRPr/>
              </a:pPr>
              <a:r>
                <a:rPr kumimoji="0" lang="en-IN" sz="2400" b="1"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1 FACTORY AT </a:t>
              </a:r>
            </a:p>
            <a:p>
              <a:pPr marR="0" lvl="0" algn="ctr" defTabSz="914400" rtl="0" eaLnBrk="1" fontAlgn="auto" latinLnBrk="0" hangingPunct="1">
                <a:lnSpc>
                  <a:spcPts val="2400"/>
                </a:lnSpc>
                <a:spcBef>
                  <a:spcPts val="0"/>
                </a:spcBef>
                <a:spcAft>
                  <a:spcPts val="0"/>
                </a:spcAft>
                <a:buClrTx/>
                <a:buSzTx/>
                <a:tabLst/>
                <a:defRPr/>
              </a:pPr>
              <a:r>
                <a:rPr kumimoji="0" lang="en-IN" sz="2400" b="1" i="0" u="none" strike="noStrike" kern="1200" cap="none" spc="0" normalizeH="0" baseline="0" noProof="0">
                  <a:ln>
                    <a:noFill/>
                  </a:ln>
                  <a:solidFill>
                    <a:schemeClr val="bg1"/>
                  </a:solidFill>
                  <a:effectLst/>
                  <a:uLnTx/>
                  <a:uFillTx/>
                  <a:latin typeface="Segoe UI" panose="020B0502040204020203" pitchFamily="34" charset="0"/>
                  <a:ea typeface="+mn-ea"/>
                  <a:cs typeface="+mn-cs"/>
                </a:rPr>
                <a:t>LUCKNOW </a:t>
              </a:r>
              <a:r>
                <a:rPr kumimoji="0" lang="en-IN" sz="2400" b="1"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 2.5L Units</a:t>
              </a:r>
              <a:endParaRPr kumimoji="0" lang="en-IN" sz="2000" b="1" i="0" u="none" strike="noStrike" kern="1200" cap="none" spc="0" normalizeH="0" baseline="0" noProof="0" dirty="0">
                <a:ln>
                  <a:noFill/>
                </a:ln>
                <a:solidFill>
                  <a:schemeClr val="bg1"/>
                </a:solidFill>
                <a:effectLst/>
                <a:uLnTx/>
                <a:uFillTx/>
                <a:latin typeface="Segoe UI" panose="020B0502040204020203" pitchFamily="34" charset="0"/>
                <a:ea typeface="+mn-ea"/>
                <a:cs typeface="+mn-cs"/>
              </a:endParaRPr>
            </a:p>
          </p:txBody>
        </p:sp>
      </p:grpSp>
      <p:grpSp>
        <p:nvGrpSpPr>
          <p:cNvPr id="24" name="Group 23">
            <a:extLst>
              <a:ext uri="{FF2B5EF4-FFF2-40B4-BE49-F238E27FC236}">
                <a16:creationId xmlns:a16="http://schemas.microsoft.com/office/drawing/2014/main" id="{032F19F4-FBFA-216C-48B3-E83E0A792D6A}"/>
              </a:ext>
            </a:extLst>
          </p:cNvPr>
          <p:cNvGrpSpPr/>
          <p:nvPr/>
        </p:nvGrpSpPr>
        <p:grpSpPr>
          <a:xfrm>
            <a:off x="-490293" y="4188982"/>
            <a:ext cx="4943959" cy="1121444"/>
            <a:chOff x="-875220" y="137029"/>
            <a:chExt cx="6710767" cy="1121444"/>
          </a:xfrm>
        </p:grpSpPr>
        <p:sp>
          <p:nvSpPr>
            <p:cNvPr id="25" name="Rectangle: Rounded Corners 24">
              <a:extLst>
                <a:ext uri="{FF2B5EF4-FFF2-40B4-BE49-F238E27FC236}">
                  <a16:creationId xmlns:a16="http://schemas.microsoft.com/office/drawing/2014/main" id="{E46B525A-2ECB-A1DC-FE3C-FA00AD46C3E6}"/>
                </a:ext>
              </a:extLst>
            </p:cNvPr>
            <p:cNvSpPr/>
            <p:nvPr/>
          </p:nvSpPr>
          <p:spPr>
            <a:xfrm>
              <a:off x="-875220" y="137029"/>
              <a:ext cx="6710767" cy="1121444"/>
            </a:xfrm>
            <a:prstGeom prst="roundRect">
              <a:avLst>
                <a:gd name="adj" fmla="val 50000"/>
              </a:avLst>
            </a:prstGeom>
            <a:solidFill>
              <a:srgbClr val="F2B5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6" name="TextBox 25">
              <a:extLst>
                <a:ext uri="{FF2B5EF4-FFF2-40B4-BE49-F238E27FC236}">
                  <a16:creationId xmlns:a16="http://schemas.microsoft.com/office/drawing/2014/main" id="{0899F785-E88D-6BA8-A9F2-E0E8D2DA0E07}"/>
                </a:ext>
              </a:extLst>
            </p:cNvPr>
            <p:cNvSpPr txBox="1"/>
            <p:nvPr/>
          </p:nvSpPr>
          <p:spPr>
            <a:xfrm>
              <a:off x="-305574" y="214668"/>
              <a:ext cx="5693665" cy="707886"/>
            </a:xfrm>
            <a:prstGeom prst="rect">
              <a:avLst/>
            </a:prstGeom>
            <a:noFill/>
          </p:spPr>
          <p:txBody>
            <a:bodyPr wrap="square" rtlCol="0">
              <a:spAutoFit/>
            </a:bodyPr>
            <a:lstStyle/>
            <a:p>
              <a:pPr marR="0" lvl="0" algn="ctr" defTabSz="914400" rtl="0" eaLnBrk="1" fontAlgn="auto" latinLnBrk="0" hangingPunct="1">
                <a:lnSpc>
                  <a:spcPts val="2400"/>
                </a:lnSpc>
                <a:spcBef>
                  <a:spcPts val="0"/>
                </a:spcBef>
                <a:spcAft>
                  <a:spcPts val="0"/>
                </a:spcAft>
                <a:buClrTx/>
                <a:buSzTx/>
                <a:tabLst/>
                <a:defRPr/>
              </a:pPr>
              <a:r>
                <a:rPr kumimoji="0" lang="en-IN" sz="2400" b="1"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2 </a:t>
              </a:r>
              <a:r>
                <a:rPr lang="en-IN" sz="2400" b="1" dirty="0">
                  <a:solidFill>
                    <a:schemeClr val="bg1"/>
                  </a:solidFill>
                  <a:latin typeface="Segoe UI" panose="020B0502040204020203" pitchFamily="34" charset="0"/>
                </a:rPr>
                <a:t>FACTORIES</a:t>
              </a:r>
              <a:r>
                <a:rPr kumimoji="0" lang="en-IN" sz="2400" b="1"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 AT HYDERABAD : 2.5L Units</a:t>
              </a:r>
              <a:endParaRPr kumimoji="0" lang="en-IN" sz="2000" b="1" i="0" u="none" strike="noStrike" kern="1200" cap="none" spc="0" normalizeH="0" baseline="0" noProof="0" dirty="0">
                <a:ln>
                  <a:noFill/>
                </a:ln>
                <a:solidFill>
                  <a:schemeClr val="bg1"/>
                </a:solidFill>
                <a:effectLst/>
                <a:uLnTx/>
                <a:uFillTx/>
                <a:latin typeface="Segoe UI" panose="020B0502040204020203" pitchFamily="34" charset="0"/>
                <a:ea typeface="+mn-ea"/>
                <a:cs typeface="+mn-cs"/>
              </a:endParaRPr>
            </a:p>
          </p:txBody>
        </p:sp>
      </p:grpSp>
      <p:sp>
        <p:nvSpPr>
          <p:cNvPr id="27" name="Rectangle 26">
            <a:extLst>
              <a:ext uri="{FF2B5EF4-FFF2-40B4-BE49-F238E27FC236}">
                <a16:creationId xmlns:a16="http://schemas.microsoft.com/office/drawing/2014/main" id="{557E44CE-F179-88F5-7792-D284AC63DF87}"/>
              </a:ext>
            </a:extLst>
          </p:cNvPr>
          <p:cNvSpPr/>
          <p:nvPr/>
        </p:nvSpPr>
        <p:spPr>
          <a:xfrm rot="10800000">
            <a:off x="-1" y="6417365"/>
            <a:ext cx="12192000" cy="735103"/>
          </a:xfrm>
          <a:prstGeom prst="rect">
            <a:avLst/>
          </a:prstGeom>
          <a:gradFill flip="none" rotWithShape="1">
            <a:gsLst>
              <a:gs pos="8000">
                <a:srgbClr val="102047"/>
              </a:gs>
              <a:gs pos="100000">
                <a:srgbClr val="76B8D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3E3CC-D073-440B-A863-1396DE2E84C5}"/>
              </a:ext>
            </a:extLst>
          </p:cNvPr>
          <p:cNvPicPr>
            <a:picLocks noChangeAspect="1"/>
          </p:cNvPicPr>
          <p:nvPr/>
        </p:nvPicPr>
        <p:blipFill>
          <a:blip r:embed="rId4"/>
          <a:stretch>
            <a:fillRect/>
          </a:stretch>
        </p:blipFill>
        <p:spPr>
          <a:xfrm>
            <a:off x="5417414" y="146161"/>
            <a:ext cx="5258070" cy="297830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0E2DBC4-5FC6-C730-37E1-2D1AE1026934}"/>
              </a:ext>
            </a:extLst>
          </p:cNvPr>
          <p:cNvPicPr>
            <a:picLocks noChangeAspect="1"/>
          </p:cNvPicPr>
          <p:nvPr/>
        </p:nvPicPr>
        <p:blipFill>
          <a:blip r:embed="rId5"/>
          <a:stretch>
            <a:fillRect/>
          </a:stretch>
        </p:blipFill>
        <p:spPr>
          <a:xfrm>
            <a:off x="8369274" y="4073567"/>
            <a:ext cx="3764197" cy="22172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975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par>
                          <p:cTn id="17" fill="hold">
                            <p:stCondLst>
                              <p:cond delay="1500"/>
                            </p:stCondLst>
                            <p:childTnLst>
                              <p:par>
                                <p:cTn id="18" presetID="2" presetClass="entr" presetSubtype="8" decel="10000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25AF5456-7DB4-48FE-D4AC-2BE54506114A}"/>
              </a:ext>
            </a:extLst>
          </p:cNvPr>
          <p:cNvPicPr>
            <a:picLocks noChangeAspect="1"/>
          </p:cNvPicPr>
          <p:nvPr/>
        </p:nvPicPr>
        <p:blipFill>
          <a:blip r:embed="rId2"/>
          <a:srcRect r="1656" b="26732"/>
          <a:stretch>
            <a:fillRect/>
          </a:stretch>
        </p:blipFill>
        <p:spPr>
          <a:xfrm>
            <a:off x="5484370" y="3134898"/>
            <a:ext cx="6720158" cy="3274242"/>
          </a:xfrm>
          <a:prstGeom prst="rect">
            <a:avLst/>
          </a:prstGeom>
          <a:ln w="12700">
            <a:miter lim="400000"/>
          </a:ln>
        </p:spPr>
      </p:pic>
      <p:sp>
        <p:nvSpPr>
          <p:cNvPr id="3" name="Future is in the AIR…">
            <a:extLst>
              <a:ext uri="{FF2B5EF4-FFF2-40B4-BE49-F238E27FC236}">
                <a16:creationId xmlns:a16="http://schemas.microsoft.com/office/drawing/2014/main" id="{0EC898E8-6EF8-7F13-7590-6C410849F01F}"/>
              </a:ext>
            </a:extLst>
          </p:cNvPr>
          <p:cNvSpPr txBox="1"/>
          <p:nvPr/>
        </p:nvSpPr>
        <p:spPr>
          <a:xfrm>
            <a:off x="181631" y="2734464"/>
            <a:ext cx="4814116" cy="2300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228600">
              <a:defRPr sz="5600" b="1">
                <a:solidFill>
                  <a:srgbClr val="008F00"/>
                </a:solidFill>
                <a:latin typeface="Helvetica"/>
                <a:ea typeface="Helvetica"/>
                <a:cs typeface="Helvetica"/>
                <a:sym typeface="Helvetica"/>
              </a:defRPr>
            </a:pPr>
            <a:r>
              <a:rPr sz="2800" dirty="0"/>
              <a:t>Future is in the AIR</a:t>
            </a:r>
          </a:p>
          <a:p>
            <a:pPr defTabSz="228600">
              <a:defRPr sz="4000" b="1">
                <a:solidFill>
                  <a:srgbClr val="333333"/>
                </a:solidFill>
                <a:latin typeface="Helvetica"/>
                <a:ea typeface="Helvetica"/>
                <a:cs typeface="Helvetica"/>
                <a:sym typeface="Helvetica"/>
              </a:defRPr>
            </a:pPr>
            <a:endParaRPr sz="2000" dirty="0"/>
          </a:p>
          <a:p>
            <a:pPr defTabSz="228600">
              <a:spcBef>
                <a:spcPts val="600"/>
              </a:spcBef>
              <a:defRPr sz="3200">
                <a:solidFill>
                  <a:srgbClr val="666666"/>
                </a:solidFill>
                <a:latin typeface="Helvetica Light"/>
                <a:ea typeface="Helvetica Light"/>
                <a:cs typeface="Helvetica Light"/>
                <a:sym typeface="Helvetica Light"/>
              </a:defRPr>
            </a:pPr>
            <a:endParaRPr sz="1600" dirty="0"/>
          </a:p>
          <a:p>
            <a:pPr defTabSz="228600">
              <a:spcBef>
                <a:spcPts val="600"/>
              </a:spcBef>
              <a:defRPr sz="2500">
                <a:solidFill>
                  <a:srgbClr val="666666"/>
                </a:solidFill>
                <a:latin typeface="Helvetica Light"/>
                <a:ea typeface="Helvetica Light"/>
                <a:cs typeface="Helvetica Light"/>
                <a:sym typeface="Helvetica Light"/>
              </a:defRPr>
            </a:pPr>
            <a:endParaRPr sz="1250" dirty="0"/>
          </a:p>
          <a:p>
            <a:pPr defTabSz="228600">
              <a:spcBef>
                <a:spcPts val="600"/>
              </a:spcBef>
              <a:defRPr sz="2900" b="1">
                <a:solidFill>
                  <a:srgbClr val="FF7E79"/>
                </a:solidFill>
                <a:latin typeface="Helvetica"/>
                <a:ea typeface="Helvetica"/>
                <a:cs typeface="Helvetica"/>
                <a:sym typeface="Helvetica"/>
              </a:defRPr>
            </a:pPr>
            <a:r>
              <a:rPr sz="1450" dirty="0">
                <a:solidFill>
                  <a:srgbClr val="002060"/>
                </a:solidFill>
              </a:rPr>
              <a:t>“Just to give an example: a kg of R404 injects into the atmosphere the equivalent of about 4000 kg of CO2, the same amount that a small car would consume to travel the earth’s circumference!”</a:t>
            </a:r>
          </a:p>
        </p:txBody>
      </p:sp>
      <p:pic>
        <p:nvPicPr>
          <p:cNvPr id="4" name="Image" descr="Image">
            <a:extLst>
              <a:ext uri="{FF2B5EF4-FFF2-40B4-BE49-F238E27FC236}">
                <a16:creationId xmlns:a16="http://schemas.microsoft.com/office/drawing/2014/main" id="{9972BFA2-C86C-9DA8-8AF1-E18D53AC326B}"/>
              </a:ext>
            </a:extLst>
          </p:cNvPr>
          <p:cNvPicPr>
            <a:picLocks noChangeAspect="1"/>
          </p:cNvPicPr>
          <p:nvPr/>
        </p:nvPicPr>
        <p:blipFill>
          <a:blip r:embed="rId3"/>
          <a:srcRect t="16588" b="7548"/>
          <a:stretch>
            <a:fillRect/>
          </a:stretch>
        </p:blipFill>
        <p:spPr>
          <a:xfrm>
            <a:off x="7042499" y="804870"/>
            <a:ext cx="5149500" cy="2762231"/>
          </a:xfrm>
          <a:prstGeom prst="rect">
            <a:avLst/>
          </a:prstGeom>
          <a:ln w="12700">
            <a:miter lim="400000"/>
          </a:ln>
        </p:spPr>
      </p:pic>
      <p:sp>
        <p:nvSpPr>
          <p:cNvPr id="5" name="Line">
            <a:extLst>
              <a:ext uri="{FF2B5EF4-FFF2-40B4-BE49-F238E27FC236}">
                <a16:creationId xmlns:a16="http://schemas.microsoft.com/office/drawing/2014/main" id="{5DA4E5EF-61C5-0BEE-3B6D-9FDE2648CAE4}"/>
              </a:ext>
            </a:extLst>
          </p:cNvPr>
          <p:cNvSpPr/>
          <p:nvPr/>
        </p:nvSpPr>
        <p:spPr>
          <a:xfrm flipV="1">
            <a:off x="5484370" y="3072890"/>
            <a:ext cx="1" cy="3666519"/>
          </a:xfrm>
          <a:prstGeom prst="line">
            <a:avLst/>
          </a:prstGeom>
          <a:ln w="38100">
            <a:solidFill>
              <a:srgbClr val="3C3C3C"/>
            </a:solidFill>
            <a:miter lim="400000"/>
          </a:ln>
        </p:spPr>
        <p:txBody>
          <a:bodyPr lIns="35719" tIns="35719" rIns="35719" bIns="35719" anchor="ctr"/>
          <a:lstStyle/>
          <a:p>
            <a:pPr algn="ctr">
              <a:defRPr>
                <a:solidFill>
                  <a:srgbClr val="FFFFFF"/>
                </a:solidFill>
                <a:latin typeface="Helvetica Neue Medium"/>
                <a:ea typeface="Helvetica Neue Medium"/>
                <a:cs typeface="Helvetica Neue Medium"/>
                <a:sym typeface="Helvetica Neue Medium"/>
              </a:defRPr>
            </a:pPr>
            <a:endParaRPr sz="900"/>
          </a:p>
        </p:txBody>
      </p:sp>
      <p:pic>
        <p:nvPicPr>
          <p:cNvPr id="6" name="Image" descr="Image">
            <a:extLst>
              <a:ext uri="{FF2B5EF4-FFF2-40B4-BE49-F238E27FC236}">
                <a16:creationId xmlns:a16="http://schemas.microsoft.com/office/drawing/2014/main" id="{BD64C68B-7A75-FEF2-9A2B-E693C0CE6DF0}"/>
              </a:ext>
            </a:extLst>
          </p:cNvPr>
          <p:cNvPicPr>
            <a:picLocks noChangeAspect="1"/>
          </p:cNvPicPr>
          <p:nvPr/>
        </p:nvPicPr>
        <p:blipFill>
          <a:blip r:embed="rId4"/>
          <a:srcRect l="25307" t="6964" r="25307"/>
          <a:stretch>
            <a:fillRect/>
          </a:stretch>
        </p:blipFill>
        <p:spPr>
          <a:xfrm>
            <a:off x="3506737" y="1890910"/>
            <a:ext cx="1372746" cy="1634809"/>
          </a:xfrm>
          <a:prstGeom prst="rect">
            <a:avLst/>
          </a:prstGeom>
          <a:ln w="12700">
            <a:miter lim="400000"/>
          </a:ln>
        </p:spPr>
      </p:pic>
      <p:sp>
        <p:nvSpPr>
          <p:cNvPr id="7" name="Título 6">
            <a:extLst>
              <a:ext uri="{FF2B5EF4-FFF2-40B4-BE49-F238E27FC236}">
                <a16:creationId xmlns:a16="http://schemas.microsoft.com/office/drawing/2014/main" id="{D9FE66C3-7486-41B2-62CA-7A44AA812F2E}"/>
              </a:ext>
            </a:extLst>
          </p:cNvPr>
          <p:cNvSpPr txBox="1">
            <a:spLocks/>
          </p:cNvSpPr>
          <p:nvPr/>
        </p:nvSpPr>
        <p:spPr>
          <a:xfrm>
            <a:off x="181631" y="437306"/>
            <a:ext cx="8698883" cy="861774"/>
          </a:xfrm>
          <a:prstGeom prst="rect">
            <a:avLst/>
          </a:prstGeom>
          <a:ln w="12700">
            <a:noFill/>
          </a:ln>
          <a:effectLst/>
        </p:spPr>
        <p:txBody>
          <a:bodyPr vert="horz" wrap="square" lIns="72000" tIns="0" rIns="7200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r>
              <a:rPr lang="en-US" sz="2800" b="1" dirty="0">
                <a:solidFill>
                  <a:srgbClr val="000000"/>
                </a:solidFill>
                <a:latin typeface="Segoe UI" panose="020B0502040204020203" pitchFamily="34" charset="0"/>
                <a:ea typeface="STKaiti"/>
                <a:cs typeface="Segoe UI" panose="020B0502040204020203" pitchFamily="34" charset="0"/>
              </a:rPr>
              <a:t>100% ELECTRICITY CONSUMED BY </a:t>
            </a:r>
          </a:p>
          <a:p>
            <a:pPr marL="0" marR="0" lvl="0" indent="0" algn="l" defTabSz="914377" rtl="0" eaLnBrk="1" fontAlgn="base" latinLnBrk="0" hangingPunct="1">
              <a:lnSpc>
                <a:spcPct val="100000"/>
              </a:lnSpc>
              <a:spcBef>
                <a:spcPct val="0"/>
              </a:spcBef>
              <a:spcAft>
                <a:spcPct val="0"/>
              </a:spcAft>
              <a:buClrTx/>
              <a:buSzTx/>
              <a:buFontTx/>
              <a:buNone/>
              <a:tabLst/>
              <a:defRPr/>
            </a:pPr>
            <a:r>
              <a:rPr lang="en-US" sz="2800" b="1" dirty="0">
                <a:solidFill>
                  <a:srgbClr val="000000"/>
                </a:solidFill>
                <a:latin typeface="Segoe UI" panose="020B0502040204020203" pitchFamily="34" charset="0"/>
                <a:ea typeface="STKaiti"/>
                <a:cs typeface="Segoe UI" panose="020B0502040204020203" pitchFamily="34" charset="0"/>
              </a:rPr>
              <a:t>ROCKWELL COMES FROM RENEWABLE SOURCES</a:t>
            </a:r>
          </a:p>
        </p:txBody>
      </p:sp>
      <p:sp>
        <p:nvSpPr>
          <p:cNvPr id="9" name="Rectangle 48">
            <a:hlinkClick r:id="rId5"/>
            <a:extLst>
              <a:ext uri="{FF2B5EF4-FFF2-40B4-BE49-F238E27FC236}">
                <a16:creationId xmlns:a16="http://schemas.microsoft.com/office/drawing/2014/main" id="{E3776677-5E55-3D05-3F3E-60037506F829}"/>
              </a:ext>
            </a:extLst>
          </p:cNvPr>
          <p:cNvSpPr>
            <a:spLocks noChangeArrowheads="1"/>
          </p:cNvSpPr>
          <p:nvPr/>
        </p:nvSpPr>
        <p:spPr bwMode="auto">
          <a:xfrm>
            <a:off x="158750" y="0"/>
            <a:ext cx="3429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endParaRPr lang="en-IN"/>
          </a:p>
        </p:txBody>
      </p:sp>
      <p:pic>
        <p:nvPicPr>
          <p:cNvPr id="1039" name="Picture 15">
            <a:extLst>
              <a:ext uri="{FF2B5EF4-FFF2-40B4-BE49-F238E27FC236}">
                <a16:creationId xmlns:a16="http://schemas.microsoft.com/office/drawing/2014/main" id="{25019BC4-F669-CE5D-B76F-BF570D5121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5" y="-73639363"/>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DE0090C-3299-D958-CC72-D046CED236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75" y="-71353363"/>
            <a:ext cx="2095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B891B1EE-C1BB-FA4B-EFE2-2AB93A66EF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75" y="-69981763"/>
            <a:ext cx="4000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1553B12-E15D-1CAD-0B6D-AA6FA8BC3B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75" y="-67787838"/>
            <a:ext cx="4000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a:extLst>
              <a:ext uri="{FF2B5EF4-FFF2-40B4-BE49-F238E27FC236}">
                <a16:creationId xmlns:a16="http://schemas.microsoft.com/office/drawing/2014/main" id="{57AC5B5D-6459-91ED-27A3-DB115BB9C2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75" y="-65592325"/>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9A6B366E-616A-3FE3-FF1F-C497CF5C0F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375" y="-62209363"/>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a:extLst>
              <a:ext uri="{FF2B5EF4-FFF2-40B4-BE49-F238E27FC236}">
                <a16:creationId xmlns:a16="http://schemas.microsoft.com/office/drawing/2014/main" id="{1870F704-4592-FDAF-605F-A9F46951BB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375" y="-54894163"/>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9C14B2A-A770-1445-0074-AB7A71C156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75" y="-47578963"/>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36FDEB0F-D4ED-98E6-03FA-518EFAD10E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375" y="-40263763"/>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5531C5FC-C0E5-B2B7-C30B-8009261302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375" y="-32948563"/>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a:extLst>
              <a:ext uri="{FF2B5EF4-FFF2-40B4-BE49-F238E27FC236}">
                <a16:creationId xmlns:a16="http://schemas.microsoft.com/office/drawing/2014/main" id="{975FB6ED-9953-34E1-1A8A-4739C20E4B9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375" y="-25633363"/>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4FB93ED0-932C-6AD8-4EFC-E2A784772D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375" y="-18318163"/>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a:extLst>
              <a:ext uri="{FF2B5EF4-FFF2-40B4-BE49-F238E27FC236}">
                <a16:creationId xmlns:a16="http://schemas.microsoft.com/office/drawing/2014/main" id="{E9830046-AB67-31C1-5460-77A37103335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375" y="-11002963"/>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376EC743-7157-37BB-9C67-9CC59A57300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75" y="10942638"/>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a:extLst>
              <a:ext uri="{FF2B5EF4-FFF2-40B4-BE49-F238E27FC236}">
                <a16:creationId xmlns:a16="http://schemas.microsoft.com/office/drawing/2014/main" id="{DD9F1363-9866-7EA8-4F9E-7FB5934F939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375" y="18257838"/>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3DA69BF6-B72B-D81C-9812-5998EBC36D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375" y="25573038"/>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FC7577FB-BCB6-17D2-2E6C-B4A2832E5DF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375" y="32888238"/>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6A9F8F3D-69C1-2439-0B0A-17FAF272C84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375" y="40203438"/>
            <a:ext cx="5715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C28E734D-E597-4879-371D-57348346E5E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375" y="47518638"/>
            <a:ext cx="5715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510">
            <a:extLst>
              <a:ext uri="{FF2B5EF4-FFF2-40B4-BE49-F238E27FC236}">
                <a16:creationId xmlns:a16="http://schemas.microsoft.com/office/drawing/2014/main" id="{290904B5-56A6-9D0D-1BF6-DF59115002E7}"/>
              </a:ext>
            </a:extLst>
          </p:cNvPr>
          <p:cNvSpPr/>
          <p:nvPr/>
        </p:nvSpPr>
        <p:spPr>
          <a:xfrm>
            <a:off x="0" y="6510355"/>
            <a:ext cx="12191999" cy="347645"/>
          </a:xfrm>
          <a:prstGeom prst="roundRect">
            <a:avLst>
              <a:gd name="adj" fmla="val 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298EB87C-2B35-B932-3A25-492C8F1E648F}"/>
              </a:ext>
            </a:extLst>
          </p:cNvPr>
          <p:cNvSpPr txBox="1"/>
          <p:nvPr/>
        </p:nvSpPr>
        <p:spPr>
          <a:xfrm>
            <a:off x="197180" y="6527319"/>
            <a:ext cx="6096000" cy="244875"/>
          </a:xfrm>
          <a:prstGeom prst="rect">
            <a:avLst/>
          </a:prstGeom>
          <a:noFill/>
        </p:spPr>
        <p:txBody>
          <a:bodyPr wrap="square">
            <a:spAutoFit/>
          </a:bodyPr>
          <a:lstStyle/>
          <a:p>
            <a:pPr>
              <a:lnSpc>
                <a:spcPct val="107000"/>
              </a:lnSpc>
              <a:spcAft>
                <a:spcPts val="800"/>
              </a:spcAft>
              <a:defRPr/>
            </a:pPr>
            <a:r>
              <a:rPr lang="en-US" sz="1000" dirty="0">
                <a:solidFill>
                  <a:prstClr val="white"/>
                </a:solidFill>
                <a:latin typeface="Segoe UI" panose="020B0502040204020203" pitchFamily="34" charset="0"/>
                <a:ea typeface="Calibri" panose="020F0502020204030204" pitchFamily="34" charset="0"/>
                <a:cs typeface="Segoe UI" panose="020B0502040204020203" pitchFamily="34" charset="0"/>
              </a:rPr>
              <a:t>Copyrights © 2025 | Rockwell Industries Limited | India | All Rights Reserved.</a:t>
            </a:r>
            <a:endParaRPr lang="en-IN" sz="1000" dirty="0">
              <a:solidFill>
                <a:prstClr val="white"/>
              </a:solidFill>
              <a:latin typeface="Segoe UI" panose="020B0502040204020203" pitchFamily="34" charset="0"/>
              <a:ea typeface="Calibri" panose="020F0502020204030204" pitchFamily="34" charset="0"/>
              <a:cs typeface="Segoe UI" panose="020B0502040204020203" pitchFamily="34" charset="0"/>
            </a:endParaRPr>
          </a:p>
        </p:txBody>
      </p:sp>
      <p:pic>
        <p:nvPicPr>
          <p:cNvPr id="12" name="Picture 11">
            <a:extLst>
              <a:ext uri="{FF2B5EF4-FFF2-40B4-BE49-F238E27FC236}">
                <a16:creationId xmlns:a16="http://schemas.microsoft.com/office/drawing/2014/main" id="{75D3774E-01E8-CA8F-1E9B-4338D9A3B321}"/>
              </a:ext>
            </a:extLst>
          </p:cNvPr>
          <p:cNvPicPr>
            <a:picLocks noChangeAspect="1"/>
          </p:cNvPicPr>
          <p:nvPr/>
        </p:nvPicPr>
        <p:blipFill>
          <a:blip r:embed="rId19">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extLst>
      <p:ext uri="{BB962C8B-B14F-4D97-AF65-F5344CB8AC3E}">
        <p14:creationId xmlns:p14="http://schemas.microsoft.com/office/powerpoint/2010/main" val="301724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510">
            <a:extLst>
              <a:ext uri="{FF2B5EF4-FFF2-40B4-BE49-F238E27FC236}">
                <a16:creationId xmlns:a16="http://schemas.microsoft.com/office/drawing/2014/main" id="{26A52ACF-F05E-96A9-D7B9-AB87D379CF91}"/>
              </a:ext>
            </a:extLst>
          </p:cNvPr>
          <p:cNvSpPr/>
          <p:nvPr/>
        </p:nvSpPr>
        <p:spPr>
          <a:xfrm>
            <a:off x="0" y="3769970"/>
            <a:ext cx="12248135" cy="3101759"/>
          </a:xfrm>
          <a:prstGeom prst="roundRect">
            <a:avLst>
              <a:gd name="adj" fmla="val 0"/>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02047"/>
              </a:solidFill>
              <a:effectLst/>
              <a:uLnTx/>
              <a:uFillTx/>
              <a:latin typeface="Segoe UI" panose="020B0502040204020203" pitchFamily="34" charset="0"/>
              <a:ea typeface="+mn-ea"/>
              <a:cs typeface="Segoe UI" panose="020B0502040204020203" pitchFamily="34" charset="0"/>
            </a:endParaRPr>
          </a:p>
        </p:txBody>
      </p:sp>
      <p:sp>
        <p:nvSpPr>
          <p:cNvPr id="61" name="Oval 60">
            <a:extLst>
              <a:ext uri="{FF2B5EF4-FFF2-40B4-BE49-F238E27FC236}">
                <a16:creationId xmlns:a16="http://schemas.microsoft.com/office/drawing/2014/main" id="{43417161-4CEB-51F1-CE6C-88AF340081DC}"/>
              </a:ext>
            </a:extLst>
          </p:cNvPr>
          <p:cNvSpPr/>
          <p:nvPr/>
        </p:nvSpPr>
        <p:spPr>
          <a:xfrm>
            <a:off x="-472295" y="2887823"/>
            <a:ext cx="4236423" cy="4660065"/>
          </a:xfrm>
          <a:prstGeom prst="ellipse">
            <a:avLst/>
          </a:prstGeom>
          <a:solidFill>
            <a:srgbClr val="61D6FF">
              <a:alpha val="52000"/>
            </a:srgbClr>
          </a:solidFill>
          <a:ln>
            <a:noFill/>
          </a:ln>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103" name="Título 6">
            <a:extLst>
              <a:ext uri="{FF2B5EF4-FFF2-40B4-BE49-F238E27FC236}">
                <a16:creationId xmlns:a16="http://schemas.microsoft.com/office/drawing/2014/main" id="{74202267-3115-ACAC-1DC8-843386F938D4}"/>
              </a:ext>
            </a:extLst>
          </p:cNvPr>
          <p:cNvSpPr txBox="1">
            <a:spLocks/>
          </p:cNvSpPr>
          <p:nvPr/>
        </p:nvSpPr>
        <p:spPr>
          <a:xfrm>
            <a:off x="275653" y="225957"/>
            <a:ext cx="8698883" cy="344838"/>
          </a:xfrm>
          <a:prstGeom prst="rect">
            <a:avLst/>
          </a:prstGeom>
          <a:ln w="12700">
            <a:noFill/>
          </a:ln>
          <a:effectLst/>
        </p:spPr>
        <p:txBody>
          <a:bodyPr vert="horz" wrap="square" lIns="72000" tIns="0" rIns="72000" bIns="0" rtlCol="0" anchor="t" anchorCtr="0">
            <a:spAutoFit/>
          </a:bodyPr>
          <a:lstStyle>
            <a:lvl1pPr algn="l" defTabSz="6858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377" rtl="0" eaLnBrk="1" fontAlgn="base" latinLnBrk="0" hangingPunct="1">
              <a:lnSpc>
                <a:spcPts val="26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Segoe UI" panose="020B0502040204020203" pitchFamily="34" charset="0"/>
                <a:ea typeface="STKaiti"/>
                <a:cs typeface="Segoe UI" panose="020B0502040204020203" pitchFamily="34" charset="0"/>
              </a:rPr>
              <a:t>INDUSTRY OUTLOOK</a:t>
            </a:r>
          </a:p>
        </p:txBody>
      </p:sp>
      <p:pic>
        <p:nvPicPr>
          <p:cNvPr id="18" name="Picture 17">
            <a:extLst>
              <a:ext uri="{FF2B5EF4-FFF2-40B4-BE49-F238E27FC236}">
                <a16:creationId xmlns:a16="http://schemas.microsoft.com/office/drawing/2014/main" id="{942B098F-D4CE-88B7-061F-97B89BEF17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792887" flipH="1">
            <a:off x="-2000296" y="4192898"/>
            <a:ext cx="4743475" cy="3020984"/>
          </a:xfrm>
          <a:prstGeom prst="rect">
            <a:avLst/>
          </a:prstGeom>
        </p:spPr>
      </p:pic>
      <p:sp>
        <p:nvSpPr>
          <p:cNvPr id="4" name="Title 1">
            <a:extLst>
              <a:ext uri="{FF2B5EF4-FFF2-40B4-BE49-F238E27FC236}">
                <a16:creationId xmlns:a16="http://schemas.microsoft.com/office/drawing/2014/main" id="{DBFD33EE-788B-B66B-B839-730607D9B557}"/>
              </a:ext>
            </a:extLst>
          </p:cNvPr>
          <p:cNvSpPr txBox="1">
            <a:spLocks/>
          </p:cNvSpPr>
          <p:nvPr/>
        </p:nvSpPr>
        <p:spPr>
          <a:xfrm>
            <a:off x="-612817" y="4518667"/>
            <a:ext cx="41148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ts val="3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egoe UI" panose="020B0502040204020203" pitchFamily="34" charset="0"/>
                <a:ea typeface="STKaiti"/>
                <a:cs typeface="Segoe UI" panose="020B0502040204020203" pitchFamily="34" charset="0"/>
              </a:rPr>
              <a:t>KEY </a:t>
            </a:r>
            <a:br>
              <a:rPr kumimoji="0" lang="en-US" sz="3200" b="1" i="0" u="none" strike="noStrike" kern="1200" cap="none" spc="0" normalizeH="0" baseline="0" noProof="0" dirty="0">
                <a:ln>
                  <a:noFill/>
                </a:ln>
                <a:solidFill>
                  <a:prstClr val="white"/>
                </a:solidFill>
                <a:effectLst/>
                <a:uLnTx/>
                <a:uFillTx/>
                <a:latin typeface="Segoe UI" panose="020B0502040204020203" pitchFamily="34" charset="0"/>
                <a:ea typeface="STKaiti"/>
                <a:cs typeface="Segoe UI" panose="020B0502040204020203" pitchFamily="34" charset="0"/>
              </a:rPr>
            </a:br>
            <a:r>
              <a:rPr kumimoji="0" lang="en-US" sz="3200" b="1" i="0" u="none" strike="noStrike" kern="1200" cap="none" spc="0" normalizeH="0" baseline="0" noProof="0" dirty="0">
                <a:ln>
                  <a:noFill/>
                </a:ln>
                <a:solidFill>
                  <a:prstClr val="white"/>
                </a:solidFill>
                <a:effectLst/>
                <a:uLnTx/>
                <a:uFillTx/>
                <a:latin typeface="Segoe UI" panose="020B0502040204020203" pitchFamily="34" charset="0"/>
                <a:ea typeface="STKaiti"/>
                <a:cs typeface="Segoe UI" panose="020B0502040204020203" pitchFamily="34" charset="0"/>
              </a:rPr>
              <a:t>FOCUS </a:t>
            </a:r>
            <a:br>
              <a:rPr kumimoji="0" lang="en-US" sz="3200" b="1" i="0" u="none" strike="noStrike" kern="1200" cap="none" spc="0" normalizeH="0" baseline="0" noProof="0" dirty="0">
                <a:ln>
                  <a:noFill/>
                </a:ln>
                <a:solidFill>
                  <a:prstClr val="white"/>
                </a:solidFill>
                <a:effectLst/>
                <a:uLnTx/>
                <a:uFillTx/>
                <a:latin typeface="Segoe UI" panose="020B0502040204020203" pitchFamily="34" charset="0"/>
                <a:ea typeface="STKaiti"/>
                <a:cs typeface="Segoe UI" panose="020B0502040204020203" pitchFamily="34" charset="0"/>
              </a:rPr>
            </a:br>
            <a:r>
              <a:rPr kumimoji="0" lang="en-US" sz="3200" b="1" i="0" u="none" strike="noStrike" kern="1200" cap="none" spc="0" normalizeH="0" baseline="0" noProof="0" dirty="0">
                <a:ln>
                  <a:noFill/>
                </a:ln>
                <a:solidFill>
                  <a:prstClr val="white"/>
                </a:solidFill>
                <a:effectLst/>
                <a:uLnTx/>
                <a:uFillTx/>
                <a:latin typeface="Segoe UI" panose="020B0502040204020203" pitchFamily="34" charset="0"/>
                <a:ea typeface="STKaiti"/>
                <a:cs typeface="Segoe UI" panose="020B0502040204020203" pitchFamily="34" charset="0"/>
              </a:rPr>
              <a:t>AREAS</a:t>
            </a:r>
          </a:p>
        </p:txBody>
      </p:sp>
      <p:grpSp>
        <p:nvGrpSpPr>
          <p:cNvPr id="603" name="Group 602">
            <a:extLst>
              <a:ext uri="{FF2B5EF4-FFF2-40B4-BE49-F238E27FC236}">
                <a16:creationId xmlns:a16="http://schemas.microsoft.com/office/drawing/2014/main" id="{FB8DCD5E-7B7F-EE40-4A85-D223AAC0DE9D}"/>
              </a:ext>
            </a:extLst>
          </p:cNvPr>
          <p:cNvGrpSpPr/>
          <p:nvPr/>
        </p:nvGrpSpPr>
        <p:grpSpPr>
          <a:xfrm>
            <a:off x="3358667" y="1800310"/>
            <a:ext cx="2109308" cy="2253609"/>
            <a:chOff x="287892" y="1839078"/>
            <a:chExt cx="1402997" cy="1531864"/>
          </a:xfrm>
        </p:grpSpPr>
        <p:sp>
          <p:nvSpPr>
            <p:cNvPr id="6" name="Text Placeholder 6">
              <a:extLst>
                <a:ext uri="{FF2B5EF4-FFF2-40B4-BE49-F238E27FC236}">
                  <a16:creationId xmlns:a16="http://schemas.microsoft.com/office/drawing/2014/main" id="{B6A26A8D-E314-76B4-8AC6-944494106803}"/>
                </a:ext>
              </a:extLst>
            </p:cNvPr>
            <p:cNvSpPr txBox="1">
              <a:spLocks/>
            </p:cNvSpPr>
            <p:nvPr/>
          </p:nvSpPr>
          <p:spPr>
            <a:xfrm>
              <a:off x="287892" y="2657310"/>
              <a:ext cx="1402997" cy="713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Industry Growing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by app </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21%</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CAGR</a:t>
              </a:r>
            </a:p>
          </p:txBody>
        </p:sp>
        <p:grpSp>
          <p:nvGrpSpPr>
            <p:cNvPr id="29" name="Group 28">
              <a:extLst>
                <a:ext uri="{FF2B5EF4-FFF2-40B4-BE49-F238E27FC236}">
                  <a16:creationId xmlns:a16="http://schemas.microsoft.com/office/drawing/2014/main" id="{A4507A52-729E-8D66-A6D0-AB483191CDAC}"/>
                </a:ext>
              </a:extLst>
            </p:cNvPr>
            <p:cNvGrpSpPr/>
            <p:nvPr/>
          </p:nvGrpSpPr>
          <p:grpSpPr>
            <a:xfrm>
              <a:off x="366010" y="1839078"/>
              <a:ext cx="695799" cy="695799"/>
              <a:chOff x="2195850" y="946656"/>
              <a:chExt cx="1232303" cy="1232303"/>
            </a:xfrm>
          </p:grpSpPr>
          <p:sp>
            <p:nvSpPr>
              <p:cNvPr id="30" name="Oval 29">
                <a:extLst>
                  <a:ext uri="{FF2B5EF4-FFF2-40B4-BE49-F238E27FC236}">
                    <a16:creationId xmlns:a16="http://schemas.microsoft.com/office/drawing/2014/main" id="{A7D99762-0678-E689-4B83-B2AEC3D66BAC}"/>
                  </a:ext>
                </a:extLst>
              </p:cNvPr>
              <p:cNvSpPr/>
              <p:nvPr/>
            </p:nvSpPr>
            <p:spPr>
              <a:xfrm>
                <a:off x="2195850" y="946656"/>
                <a:ext cx="1232303" cy="1232303"/>
              </a:xfrm>
              <a:prstGeom prst="ellipse">
                <a:avLst/>
              </a:prstGeom>
              <a:gradFill flip="none" rotWithShape="1">
                <a:gsLst>
                  <a:gs pos="0">
                    <a:srgbClr val="2083C3"/>
                  </a:gs>
                  <a:gs pos="100000">
                    <a:srgbClr val="2C357D"/>
                  </a:gs>
                </a:gsLst>
                <a:lin ang="0" scaled="1"/>
                <a:tileRect/>
              </a:gradFill>
              <a:ln>
                <a:solidFill>
                  <a:schemeClr val="accent5">
                    <a:lumMod val="40000"/>
                    <a:lumOff val="60000"/>
                  </a:schemeClr>
                </a:solid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2" name="Picture 31">
                <a:extLst>
                  <a:ext uri="{FF2B5EF4-FFF2-40B4-BE49-F238E27FC236}">
                    <a16:creationId xmlns:a16="http://schemas.microsoft.com/office/drawing/2014/main" id="{E80B7FEA-EF21-1F00-6DF3-02B9833716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39719" y="1290525"/>
                <a:ext cx="544564" cy="544564"/>
              </a:xfrm>
              <a:prstGeom prst="rect">
                <a:avLst/>
              </a:prstGeom>
            </p:spPr>
          </p:pic>
        </p:grpSp>
      </p:grpSp>
      <p:grpSp>
        <p:nvGrpSpPr>
          <p:cNvPr id="604" name="Group 603">
            <a:extLst>
              <a:ext uri="{FF2B5EF4-FFF2-40B4-BE49-F238E27FC236}">
                <a16:creationId xmlns:a16="http://schemas.microsoft.com/office/drawing/2014/main" id="{D3A91951-0ED7-1BA1-82D5-117683F23B5E}"/>
              </a:ext>
            </a:extLst>
          </p:cNvPr>
          <p:cNvGrpSpPr/>
          <p:nvPr/>
        </p:nvGrpSpPr>
        <p:grpSpPr>
          <a:xfrm>
            <a:off x="275653" y="499847"/>
            <a:ext cx="4861804" cy="1180385"/>
            <a:chOff x="275653" y="499847"/>
            <a:chExt cx="4861804" cy="1180385"/>
          </a:xfrm>
        </p:grpSpPr>
        <p:sp>
          <p:nvSpPr>
            <p:cNvPr id="56" name="Title 5">
              <a:extLst>
                <a:ext uri="{FF2B5EF4-FFF2-40B4-BE49-F238E27FC236}">
                  <a16:creationId xmlns:a16="http://schemas.microsoft.com/office/drawing/2014/main" id="{62F75C01-D149-2CF0-A16B-95B188AA0F68}"/>
                </a:ext>
              </a:extLst>
            </p:cNvPr>
            <p:cNvSpPr txBox="1">
              <a:spLocks/>
            </p:cNvSpPr>
            <p:nvPr/>
          </p:nvSpPr>
          <p:spPr>
            <a:xfrm>
              <a:off x="275653" y="499847"/>
              <a:ext cx="4861804" cy="369332"/>
            </a:xfrm>
            <a:prstGeom prst="rect">
              <a:avLst/>
            </a:prstGeom>
          </p:spPr>
          <p:txBody>
            <a:bodyPr vert="horz" wrap="square" lIns="72000" tIns="45720" rIns="72000" bIns="45720" rtlCol="0" anchor="t">
              <a:spAutoFit/>
            </a:bodyPr>
            <a:lstStyle>
              <a:lvl1pPr marL="0" algn="l" defTabSz="914400" rtl="0" eaLnBrk="1" latinLnBrk="0" hangingPunct="1">
                <a:lnSpc>
                  <a:spcPct val="90000"/>
                </a:lnSpc>
                <a:spcBef>
                  <a:spcPct val="0"/>
                </a:spcBef>
                <a:buNone/>
                <a:defRPr lang="en-US" sz="2800" b="0" kern="1200" dirty="0">
                  <a:solidFill>
                    <a:srgbClr val="00008C"/>
                  </a:solidFill>
                  <a:latin typeface="Calibri Light" panose="020F0302020204030204" pitchFamily="34" charset="0"/>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Commercial Refrigeration Market Size India:</a:t>
              </a:r>
              <a:endPar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65" name="TextBox 64">
              <a:extLst>
                <a:ext uri="{FF2B5EF4-FFF2-40B4-BE49-F238E27FC236}">
                  <a16:creationId xmlns:a16="http://schemas.microsoft.com/office/drawing/2014/main" id="{E318E1F9-FB0B-56C7-2966-3FFD68AF5056}"/>
                </a:ext>
              </a:extLst>
            </p:cNvPr>
            <p:cNvSpPr txBox="1"/>
            <p:nvPr/>
          </p:nvSpPr>
          <p:spPr>
            <a:xfrm>
              <a:off x="287892" y="756902"/>
              <a:ext cx="344332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gradFill>
                    <a:gsLst>
                      <a:gs pos="0">
                        <a:srgbClr val="2083C3"/>
                      </a:gs>
                      <a:gs pos="100000">
                        <a:srgbClr val="2C357D"/>
                      </a:gs>
                    </a:gsLst>
                    <a:lin ang="0" scaled="1"/>
                  </a:gradFill>
                  <a:effectLst/>
                  <a:uLnTx/>
                  <a:uFillTx/>
                  <a:latin typeface="Segoe UI" panose="020B0502040204020203" pitchFamily="34" charset="0"/>
                  <a:ea typeface="+mn-ea"/>
                  <a:cs typeface="Segoe UI" panose="020B0502040204020203" pitchFamily="34" charset="0"/>
                </a:rPr>
                <a:t>8000 Cr.</a:t>
              </a:r>
              <a:endParaRPr kumimoji="0" lang="en-IN" sz="5400" b="0" i="0" u="none" strike="noStrike" kern="1200" cap="none" spc="0" normalizeH="0" baseline="0" noProof="0" dirty="0">
                <a:ln>
                  <a:noFill/>
                </a:ln>
                <a:gradFill>
                  <a:gsLst>
                    <a:gs pos="0">
                      <a:srgbClr val="2083C3"/>
                    </a:gs>
                    <a:gs pos="100000">
                      <a:srgbClr val="2C357D"/>
                    </a:gs>
                  </a:gsLst>
                  <a:lin ang="0" scaled="1"/>
                </a:gradFill>
                <a:effectLst/>
                <a:uLnTx/>
                <a:uFillTx/>
                <a:latin typeface="Segoe UI" panose="020B0502040204020203" pitchFamily="34" charset="0"/>
                <a:ea typeface="+mn-ea"/>
                <a:cs typeface="+mn-cs"/>
              </a:endParaRPr>
            </a:p>
          </p:txBody>
        </p:sp>
      </p:grpSp>
      <p:sp>
        <p:nvSpPr>
          <p:cNvPr id="66" name="TextBox 65">
            <a:extLst>
              <a:ext uri="{FF2B5EF4-FFF2-40B4-BE49-F238E27FC236}">
                <a16:creationId xmlns:a16="http://schemas.microsoft.com/office/drawing/2014/main" id="{0793346F-B8A2-7C8D-2AAB-E3D78DE1E92B}"/>
              </a:ext>
            </a:extLst>
          </p:cNvPr>
          <p:cNvSpPr txBox="1"/>
          <p:nvPr/>
        </p:nvSpPr>
        <p:spPr>
          <a:xfrm>
            <a:off x="197180" y="6489740"/>
            <a:ext cx="6096000" cy="2489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Copyrights © 2025 | Rockwell Industries Limited | India | All Rights Reserved.</a:t>
            </a:r>
            <a:endParaRPr kumimoji="0" lang="en-IN" sz="10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67" name="Rectangle 66">
            <a:extLst>
              <a:ext uri="{FF2B5EF4-FFF2-40B4-BE49-F238E27FC236}">
                <a16:creationId xmlns:a16="http://schemas.microsoft.com/office/drawing/2014/main" id="{BE34118F-8C84-5E63-0EB3-2C6F6EE20B15}"/>
              </a:ext>
            </a:extLst>
          </p:cNvPr>
          <p:cNvSpPr/>
          <p:nvPr/>
        </p:nvSpPr>
        <p:spPr>
          <a:xfrm>
            <a:off x="11911464" y="6521896"/>
            <a:ext cx="83356" cy="184666"/>
          </a:xfrm>
          <a:prstGeom prst="rect">
            <a:avLst/>
          </a:prstGeom>
        </p:spPr>
        <p:txBody>
          <a:bodyPr vert="horz"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957C0-C9FD-924F-A662-3B71DAE40C56}" type="slidenum">
              <a:rPr kumimoji="0" lang="uk-UA"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uk-UA"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8" name="Rectangle 67">
            <a:extLst>
              <a:ext uri="{FF2B5EF4-FFF2-40B4-BE49-F238E27FC236}">
                <a16:creationId xmlns:a16="http://schemas.microsoft.com/office/drawing/2014/main" id="{BFF1B3A1-27C5-7BCF-BAE5-631AF1847173}"/>
              </a:ext>
            </a:extLst>
          </p:cNvPr>
          <p:cNvSpPr/>
          <p:nvPr/>
        </p:nvSpPr>
        <p:spPr>
          <a:xfrm>
            <a:off x="0" y="6803136"/>
            <a:ext cx="12192000" cy="54864"/>
          </a:xfrm>
          <a:prstGeom prst="rect">
            <a:avLst/>
          </a:prstGeom>
          <a:gradFill flip="none" rotWithShape="1">
            <a:gsLst>
              <a:gs pos="0">
                <a:srgbClr val="2083C3"/>
              </a:gs>
              <a:gs pos="100000">
                <a:srgbClr val="2C357D"/>
              </a:gs>
            </a:gsLst>
            <a:lin ang="0" scaled="1"/>
            <a:tileRect/>
          </a:gradFill>
          <a:ln>
            <a:no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605" name="Group 604">
            <a:extLst>
              <a:ext uri="{FF2B5EF4-FFF2-40B4-BE49-F238E27FC236}">
                <a16:creationId xmlns:a16="http://schemas.microsoft.com/office/drawing/2014/main" id="{712715CE-80D8-F24B-044F-23C5FE1A2475}"/>
              </a:ext>
            </a:extLst>
          </p:cNvPr>
          <p:cNvGrpSpPr/>
          <p:nvPr/>
        </p:nvGrpSpPr>
        <p:grpSpPr>
          <a:xfrm>
            <a:off x="5228820" y="1793704"/>
            <a:ext cx="2969470" cy="1877485"/>
            <a:chOff x="1341214" y="1897042"/>
            <a:chExt cx="1975130" cy="1276198"/>
          </a:xfrm>
        </p:grpSpPr>
        <p:grpSp>
          <p:nvGrpSpPr>
            <p:cNvPr id="602" name="Group 601">
              <a:extLst>
                <a:ext uri="{FF2B5EF4-FFF2-40B4-BE49-F238E27FC236}">
                  <a16:creationId xmlns:a16="http://schemas.microsoft.com/office/drawing/2014/main" id="{BB34490C-74BD-0C65-AE18-4D2605AA1645}"/>
                </a:ext>
              </a:extLst>
            </p:cNvPr>
            <p:cNvGrpSpPr/>
            <p:nvPr/>
          </p:nvGrpSpPr>
          <p:grpSpPr>
            <a:xfrm>
              <a:off x="1441466" y="1897042"/>
              <a:ext cx="1874878" cy="1276198"/>
              <a:chOff x="1451975" y="1839078"/>
              <a:chExt cx="1874878" cy="1276198"/>
            </a:xfrm>
          </p:grpSpPr>
          <p:sp>
            <p:nvSpPr>
              <p:cNvPr id="9" name="TextBox 8">
                <a:extLst>
                  <a:ext uri="{FF2B5EF4-FFF2-40B4-BE49-F238E27FC236}">
                    <a16:creationId xmlns:a16="http://schemas.microsoft.com/office/drawing/2014/main" id="{4BE1E28A-4C05-3F54-F91D-67A2A11CC630}"/>
                  </a:ext>
                </a:extLst>
              </p:cNvPr>
              <p:cNvSpPr txBox="1"/>
              <p:nvPr/>
            </p:nvSpPr>
            <p:spPr>
              <a:xfrm>
                <a:off x="1451975" y="2613178"/>
                <a:ext cx="1874878" cy="5020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Expected to grow</a:t>
                </a:r>
                <a:r>
                  <a:rPr lang="en-US" sz="1400" dirty="0">
                    <a:solidFill>
                      <a:prstClr val="black"/>
                    </a:solidFill>
                    <a:latin typeface="Segoe UI" panose="020B0502040204020203" pitchFamily="34" charset="0"/>
                    <a:cs typeface="Segoe UI" panose="020B0502040204020203" pitchFamily="34" charset="0"/>
                  </a:rPr>
                  <a:t>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25%</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and reach a size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 </a:t>
                </a:r>
                <a:r>
                  <a:rPr lang="en-US" sz="1400" b="1" dirty="0">
                    <a:solidFill>
                      <a:prstClr val="black"/>
                    </a:solidFill>
                    <a:latin typeface="Segoe UI" panose="020B0502040204020203" pitchFamily="34" charset="0"/>
                    <a:cs typeface="Segoe UI" panose="020B0502040204020203" pitchFamily="34" charset="0"/>
                  </a:rPr>
                  <a:t>10,</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000 Cr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by 2028</a:t>
                </a:r>
              </a:p>
            </p:txBody>
          </p:sp>
          <p:grpSp>
            <p:nvGrpSpPr>
              <p:cNvPr id="33" name="Group 32">
                <a:extLst>
                  <a:ext uri="{FF2B5EF4-FFF2-40B4-BE49-F238E27FC236}">
                    <a16:creationId xmlns:a16="http://schemas.microsoft.com/office/drawing/2014/main" id="{6CCD1139-3C9B-5646-0363-86F817F0C132}"/>
                  </a:ext>
                </a:extLst>
              </p:cNvPr>
              <p:cNvGrpSpPr/>
              <p:nvPr/>
            </p:nvGrpSpPr>
            <p:grpSpPr>
              <a:xfrm>
                <a:off x="1550643" y="1839078"/>
                <a:ext cx="695799" cy="695799"/>
                <a:chOff x="2195850" y="946656"/>
                <a:chExt cx="1232303" cy="1232303"/>
              </a:xfrm>
            </p:grpSpPr>
            <p:sp>
              <p:nvSpPr>
                <p:cNvPr id="34" name="Oval 33">
                  <a:extLst>
                    <a:ext uri="{FF2B5EF4-FFF2-40B4-BE49-F238E27FC236}">
                      <a16:creationId xmlns:a16="http://schemas.microsoft.com/office/drawing/2014/main" id="{2C95A0D8-F6D6-CC09-4B72-C73BBCA6628E}"/>
                    </a:ext>
                  </a:extLst>
                </p:cNvPr>
                <p:cNvSpPr/>
                <p:nvPr/>
              </p:nvSpPr>
              <p:spPr>
                <a:xfrm>
                  <a:off x="2195850" y="946656"/>
                  <a:ext cx="1232303" cy="1232303"/>
                </a:xfrm>
                <a:prstGeom prst="ellipse">
                  <a:avLst/>
                </a:prstGeom>
                <a:gradFill flip="none" rotWithShape="1">
                  <a:gsLst>
                    <a:gs pos="0">
                      <a:srgbClr val="2083C3"/>
                    </a:gs>
                    <a:gs pos="100000">
                      <a:srgbClr val="2C357D"/>
                    </a:gs>
                  </a:gsLst>
                  <a:lin ang="0" scaled="1"/>
                  <a:tileRect/>
                </a:gradFill>
                <a:ln>
                  <a:solidFill>
                    <a:schemeClr val="accent5">
                      <a:lumMod val="40000"/>
                      <a:lumOff val="60000"/>
                    </a:schemeClr>
                  </a:solid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5" name="Picture 34">
                  <a:extLst>
                    <a:ext uri="{FF2B5EF4-FFF2-40B4-BE49-F238E27FC236}">
                      <a16:creationId xmlns:a16="http://schemas.microsoft.com/office/drawing/2014/main" id="{B83C6877-D4D3-F372-D22B-ECAB13A8095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39719" y="1290525"/>
                  <a:ext cx="544564" cy="544564"/>
                </a:xfrm>
                <a:prstGeom prst="rect">
                  <a:avLst/>
                </a:prstGeom>
              </p:spPr>
            </p:pic>
          </p:grpSp>
        </p:grpSp>
        <p:cxnSp>
          <p:nvCxnSpPr>
            <p:cNvPr id="70" name="Straight Connector 69">
              <a:extLst>
                <a:ext uri="{FF2B5EF4-FFF2-40B4-BE49-F238E27FC236}">
                  <a16:creationId xmlns:a16="http://schemas.microsoft.com/office/drawing/2014/main" id="{9D479C59-88CF-919C-47C9-47FD13EE2F67}"/>
                </a:ext>
              </a:extLst>
            </p:cNvPr>
            <p:cNvCxnSpPr/>
            <p:nvPr/>
          </p:nvCxnSpPr>
          <p:spPr>
            <a:xfrm>
              <a:off x="1341214" y="2160596"/>
              <a:ext cx="0" cy="100584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7" name="Group 606">
            <a:extLst>
              <a:ext uri="{FF2B5EF4-FFF2-40B4-BE49-F238E27FC236}">
                <a16:creationId xmlns:a16="http://schemas.microsoft.com/office/drawing/2014/main" id="{A89FB9B8-EBC9-33DC-CB56-56ED5004C486}"/>
              </a:ext>
            </a:extLst>
          </p:cNvPr>
          <p:cNvGrpSpPr/>
          <p:nvPr/>
        </p:nvGrpSpPr>
        <p:grpSpPr>
          <a:xfrm>
            <a:off x="7416915" y="1793699"/>
            <a:ext cx="2395068" cy="2195348"/>
            <a:chOff x="4698069" y="1897042"/>
            <a:chExt cx="1593069" cy="1492263"/>
          </a:xfrm>
        </p:grpSpPr>
        <p:grpSp>
          <p:nvGrpSpPr>
            <p:cNvPr id="600" name="Group 599">
              <a:extLst>
                <a:ext uri="{FF2B5EF4-FFF2-40B4-BE49-F238E27FC236}">
                  <a16:creationId xmlns:a16="http://schemas.microsoft.com/office/drawing/2014/main" id="{2AB54588-B7F2-06F7-BF06-0922E3BDCD94}"/>
                </a:ext>
              </a:extLst>
            </p:cNvPr>
            <p:cNvGrpSpPr/>
            <p:nvPr/>
          </p:nvGrpSpPr>
          <p:grpSpPr>
            <a:xfrm>
              <a:off x="4860949" y="1897042"/>
              <a:ext cx="1430189" cy="1492263"/>
              <a:chOff x="4491273" y="1839078"/>
              <a:chExt cx="1430189" cy="1492263"/>
            </a:xfrm>
          </p:grpSpPr>
          <p:sp>
            <p:nvSpPr>
              <p:cNvPr id="13" name="TextBox 12">
                <a:extLst>
                  <a:ext uri="{FF2B5EF4-FFF2-40B4-BE49-F238E27FC236}">
                    <a16:creationId xmlns:a16="http://schemas.microsoft.com/office/drawing/2014/main" id="{B65277D5-2B1E-8741-5F1B-CC1D756C274D}"/>
                  </a:ext>
                </a:extLst>
              </p:cNvPr>
              <p:cNvSpPr txBox="1"/>
              <p:nvPr/>
            </p:nvSpPr>
            <p:spPr>
              <a:xfrm>
                <a:off x="4491273" y="2657310"/>
                <a:ext cx="1430189" cy="6740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India freezer market size </a:t>
                </a:r>
                <a:b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–&gt; 13Lac units </a:t>
                </a:r>
              </a:p>
            </p:txBody>
          </p:sp>
          <p:grpSp>
            <p:nvGrpSpPr>
              <p:cNvPr id="39" name="Group 38">
                <a:extLst>
                  <a:ext uri="{FF2B5EF4-FFF2-40B4-BE49-F238E27FC236}">
                    <a16:creationId xmlns:a16="http://schemas.microsoft.com/office/drawing/2014/main" id="{35423653-1D40-5481-7802-2D159BE9B39E}"/>
                  </a:ext>
                </a:extLst>
              </p:cNvPr>
              <p:cNvGrpSpPr/>
              <p:nvPr/>
            </p:nvGrpSpPr>
            <p:grpSpPr>
              <a:xfrm>
                <a:off x="4573621" y="1839078"/>
                <a:ext cx="695799" cy="695799"/>
                <a:chOff x="2195850" y="946656"/>
                <a:chExt cx="1232303" cy="1232303"/>
              </a:xfrm>
            </p:grpSpPr>
            <p:sp>
              <p:nvSpPr>
                <p:cNvPr id="40" name="Oval 39">
                  <a:extLst>
                    <a:ext uri="{FF2B5EF4-FFF2-40B4-BE49-F238E27FC236}">
                      <a16:creationId xmlns:a16="http://schemas.microsoft.com/office/drawing/2014/main" id="{63E4F5D1-E2B0-7A1A-C00D-051A5284F331}"/>
                    </a:ext>
                  </a:extLst>
                </p:cNvPr>
                <p:cNvSpPr/>
                <p:nvPr/>
              </p:nvSpPr>
              <p:spPr>
                <a:xfrm>
                  <a:off x="2195850" y="946656"/>
                  <a:ext cx="1232303" cy="1232303"/>
                </a:xfrm>
                <a:prstGeom prst="ellipse">
                  <a:avLst/>
                </a:prstGeom>
                <a:gradFill flip="none" rotWithShape="1">
                  <a:gsLst>
                    <a:gs pos="0">
                      <a:srgbClr val="2083C3"/>
                    </a:gs>
                    <a:gs pos="100000">
                      <a:srgbClr val="2C357D"/>
                    </a:gs>
                  </a:gsLst>
                  <a:lin ang="0" scaled="1"/>
                  <a:tileRect/>
                </a:gradFill>
                <a:ln>
                  <a:solidFill>
                    <a:schemeClr val="accent5">
                      <a:lumMod val="40000"/>
                      <a:lumOff val="60000"/>
                    </a:schemeClr>
                  </a:solidFill>
                </a:ln>
                <a:effectLst>
                  <a:outerShdw blurRad="203200" dist="38100" dir="5400000" algn="t" rotWithShape="0">
                    <a:schemeClr val="accent5">
                      <a:lumMod val="40000"/>
                      <a:lumOff val="6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41" name="Picture 40">
                  <a:extLst>
                    <a:ext uri="{FF2B5EF4-FFF2-40B4-BE49-F238E27FC236}">
                      <a16:creationId xmlns:a16="http://schemas.microsoft.com/office/drawing/2014/main" id="{3E446A78-AD5E-549D-1FF7-0ECFF523C2E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539719" y="1290525"/>
                  <a:ext cx="544564" cy="544564"/>
                </a:xfrm>
                <a:prstGeom prst="rect">
                  <a:avLst/>
                </a:prstGeom>
              </p:spPr>
            </p:pic>
          </p:grpSp>
        </p:grpSp>
        <p:cxnSp>
          <p:nvCxnSpPr>
            <p:cNvPr id="72" name="Straight Connector 71">
              <a:extLst>
                <a:ext uri="{FF2B5EF4-FFF2-40B4-BE49-F238E27FC236}">
                  <a16:creationId xmlns:a16="http://schemas.microsoft.com/office/drawing/2014/main" id="{2E116471-8530-D1CE-FC4F-E34F077E13E0}"/>
                </a:ext>
              </a:extLst>
            </p:cNvPr>
            <p:cNvCxnSpPr/>
            <p:nvPr/>
          </p:nvCxnSpPr>
          <p:spPr>
            <a:xfrm>
              <a:off x="4698069" y="2146786"/>
              <a:ext cx="0" cy="100584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9" name="Group 608">
            <a:extLst>
              <a:ext uri="{FF2B5EF4-FFF2-40B4-BE49-F238E27FC236}">
                <a16:creationId xmlns:a16="http://schemas.microsoft.com/office/drawing/2014/main" id="{BE769CDC-6C76-5955-DA37-E6FCE0542FF8}"/>
              </a:ext>
            </a:extLst>
          </p:cNvPr>
          <p:cNvGrpSpPr/>
          <p:nvPr/>
        </p:nvGrpSpPr>
        <p:grpSpPr>
          <a:xfrm>
            <a:off x="2677643" y="4200251"/>
            <a:ext cx="1248051" cy="900273"/>
            <a:chOff x="2677643" y="4411814"/>
            <a:chExt cx="1248051" cy="900273"/>
          </a:xfrm>
        </p:grpSpPr>
        <p:sp>
          <p:nvSpPr>
            <p:cNvPr id="24" name="TextBox 23">
              <a:extLst>
                <a:ext uri="{FF2B5EF4-FFF2-40B4-BE49-F238E27FC236}">
                  <a16:creationId xmlns:a16="http://schemas.microsoft.com/office/drawing/2014/main" id="{295DC95A-DF51-0207-C892-85996185982A}"/>
                </a:ext>
              </a:extLst>
            </p:cNvPr>
            <p:cNvSpPr txBox="1"/>
            <p:nvPr/>
          </p:nvSpPr>
          <p:spPr>
            <a:xfrm>
              <a:off x="2677643" y="4788867"/>
              <a:ext cx="124805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Commitment to innovation</a:t>
              </a:r>
            </a:p>
          </p:txBody>
        </p:sp>
        <p:pic>
          <p:nvPicPr>
            <p:cNvPr id="76" name="Picture 75">
              <a:extLst>
                <a:ext uri="{FF2B5EF4-FFF2-40B4-BE49-F238E27FC236}">
                  <a16:creationId xmlns:a16="http://schemas.microsoft.com/office/drawing/2014/main" id="{575619A7-935D-CE2B-AF5B-1AD994A1C58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759794" y="4411814"/>
              <a:ext cx="372050" cy="372050"/>
            </a:xfrm>
            <a:prstGeom prst="rect">
              <a:avLst/>
            </a:prstGeom>
          </p:spPr>
        </p:pic>
      </p:grpSp>
      <p:grpSp>
        <p:nvGrpSpPr>
          <p:cNvPr id="613" name="Group 612">
            <a:extLst>
              <a:ext uri="{FF2B5EF4-FFF2-40B4-BE49-F238E27FC236}">
                <a16:creationId xmlns:a16="http://schemas.microsoft.com/office/drawing/2014/main" id="{B63AB8C7-0E42-F081-19B9-EAC477E1E5A7}"/>
              </a:ext>
            </a:extLst>
          </p:cNvPr>
          <p:cNvGrpSpPr/>
          <p:nvPr/>
        </p:nvGrpSpPr>
        <p:grpSpPr>
          <a:xfrm>
            <a:off x="7534473" y="4113212"/>
            <a:ext cx="2184388" cy="918178"/>
            <a:chOff x="4698069" y="5526510"/>
            <a:chExt cx="2184388" cy="918178"/>
          </a:xfrm>
        </p:grpSpPr>
        <p:grpSp>
          <p:nvGrpSpPr>
            <p:cNvPr id="109" name="Group 108">
              <a:extLst>
                <a:ext uri="{FF2B5EF4-FFF2-40B4-BE49-F238E27FC236}">
                  <a16:creationId xmlns:a16="http://schemas.microsoft.com/office/drawing/2014/main" id="{9F30C3EF-FBBD-CED1-5326-CB5C4927D1A0}"/>
                </a:ext>
              </a:extLst>
            </p:cNvPr>
            <p:cNvGrpSpPr/>
            <p:nvPr/>
          </p:nvGrpSpPr>
          <p:grpSpPr>
            <a:xfrm>
              <a:off x="4801686" y="5526510"/>
              <a:ext cx="2080771" cy="915663"/>
              <a:chOff x="4801686" y="5419653"/>
              <a:chExt cx="2080771" cy="915663"/>
            </a:xfrm>
          </p:grpSpPr>
          <p:sp>
            <p:nvSpPr>
              <p:cNvPr id="28" name="TextBox 27">
                <a:extLst>
                  <a:ext uri="{FF2B5EF4-FFF2-40B4-BE49-F238E27FC236}">
                    <a16:creationId xmlns:a16="http://schemas.microsoft.com/office/drawing/2014/main" id="{1C988919-EFD7-3144-953C-BD7A0135DD1F}"/>
                  </a:ext>
                </a:extLst>
              </p:cNvPr>
              <p:cNvSpPr txBox="1"/>
              <p:nvPr/>
            </p:nvSpPr>
            <p:spPr>
              <a:xfrm>
                <a:off x="4801686" y="5812096"/>
                <a:ext cx="20807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Investment </a:t>
                </a:r>
                <a:b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 R&amp;D</a:t>
                </a:r>
              </a:p>
            </p:txBody>
          </p:sp>
          <p:pic>
            <p:nvPicPr>
              <p:cNvPr id="75" name="Picture 74">
                <a:extLst>
                  <a:ext uri="{FF2B5EF4-FFF2-40B4-BE49-F238E27FC236}">
                    <a16:creationId xmlns:a16="http://schemas.microsoft.com/office/drawing/2014/main" id="{92683803-06D1-3362-E847-9819A3B95DB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860949" y="5419653"/>
                <a:ext cx="372050" cy="372050"/>
              </a:xfrm>
              <a:prstGeom prst="rect">
                <a:avLst/>
              </a:prstGeom>
            </p:spPr>
          </p:pic>
        </p:grpSp>
        <p:cxnSp>
          <p:nvCxnSpPr>
            <p:cNvPr id="80" name="Straight Connector 79">
              <a:extLst>
                <a:ext uri="{FF2B5EF4-FFF2-40B4-BE49-F238E27FC236}">
                  <a16:creationId xmlns:a16="http://schemas.microsoft.com/office/drawing/2014/main" id="{626BFC7B-4135-DD6E-F8B9-47EEB7B79036}"/>
                </a:ext>
              </a:extLst>
            </p:cNvPr>
            <p:cNvCxnSpPr/>
            <p:nvPr/>
          </p:nvCxnSpPr>
          <p:spPr>
            <a:xfrm>
              <a:off x="4698069" y="5627082"/>
              <a:ext cx="0" cy="8176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10" name="Group 609">
            <a:extLst>
              <a:ext uri="{FF2B5EF4-FFF2-40B4-BE49-F238E27FC236}">
                <a16:creationId xmlns:a16="http://schemas.microsoft.com/office/drawing/2014/main" id="{1DFC8236-7595-1F8C-D353-BE7D0E4220E0}"/>
              </a:ext>
            </a:extLst>
          </p:cNvPr>
          <p:cNvGrpSpPr/>
          <p:nvPr/>
        </p:nvGrpSpPr>
        <p:grpSpPr>
          <a:xfrm>
            <a:off x="4052815" y="4200251"/>
            <a:ext cx="1350243" cy="885534"/>
            <a:chOff x="3925694" y="4411814"/>
            <a:chExt cx="1350243" cy="885534"/>
          </a:xfrm>
        </p:grpSpPr>
        <p:sp>
          <p:nvSpPr>
            <p:cNvPr id="25" name="TextBox 24">
              <a:extLst>
                <a:ext uri="{FF2B5EF4-FFF2-40B4-BE49-F238E27FC236}">
                  <a16:creationId xmlns:a16="http://schemas.microsoft.com/office/drawing/2014/main" id="{6CC556E4-1DD8-0125-8C15-859502B4CFD2}"/>
                </a:ext>
              </a:extLst>
            </p:cNvPr>
            <p:cNvSpPr txBox="1"/>
            <p:nvPr/>
          </p:nvSpPr>
          <p:spPr>
            <a:xfrm>
              <a:off x="4027886" y="4774128"/>
              <a:ext cx="124805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Advanced automation </a:t>
              </a:r>
            </a:p>
          </p:txBody>
        </p:sp>
        <p:pic>
          <p:nvPicPr>
            <p:cNvPr id="77" name="Picture 76">
              <a:extLst>
                <a:ext uri="{FF2B5EF4-FFF2-40B4-BE49-F238E27FC236}">
                  <a16:creationId xmlns:a16="http://schemas.microsoft.com/office/drawing/2014/main" id="{3F2B6680-CB21-A26B-8100-430452CA18A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116755" y="4411814"/>
              <a:ext cx="372050" cy="372050"/>
            </a:xfrm>
            <a:prstGeom prst="rect">
              <a:avLst/>
            </a:prstGeom>
          </p:spPr>
        </p:pic>
        <p:cxnSp>
          <p:nvCxnSpPr>
            <p:cNvPr id="81" name="Straight Connector 80">
              <a:extLst>
                <a:ext uri="{FF2B5EF4-FFF2-40B4-BE49-F238E27FC236}">
                  <a16:creationId xmlns:a16="http://schemas.microsoft.com/office/drawing/2014/main" id="{A85C6949-D0ED-11A1-E8AD-62E34D66D8CD}"/>
                </a:ext>
              </a:extLst>
            </p:cNvPr>
            <p:cNvCxnSpPr/>
            <p:nvPr/>
          </p:nvCxnSpPr>
          <p:spPr>
            <a:xfrm>
              <a:off x="3925694" y="4447666"/>
              <a:ext cx="0" cy="8176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11" name="Group 610">
            <a:extLst>
              <a:ext uri="{FF2B5EF4-FFF2-40B4-BE49-F238E27FC236}">
                <a16:creationId xmlns:a16="http://schemas.microsoft.com/office/drawing/2014/main" id="{9157BE02-2DB7-3820-B796-F6B9D6ED6C74}"/>
              </a:ext>
            </a:extLst>
          </p:cNvPr>
          <p:cNvGrpSpPr/>
          <p:nvPr/>
        </p:nvGrpSpPr>
        <p:grpSpPr>
          <a:xfrm>
            <a:off x="5398252" y="4200251"/>
            <a:ext cx="2199309" cy="885942"/>
            <a:chOff x="5159017" y="4411814"/>
            <a:chExt cx="2199309" cy="885942"/>
          </a:xfrm>
        </p:grpSpPr>
        <p:sp>
          <p:nvSpPr>
            <p:cNvPr id="26" name="TextBox 25">
              <a:extLst>
                <a:ext uri="{FF2B5EF4-FFF2-40B4-BE49-F238E27FC236}">
                  <a16:creationId xmlns:a16="http://schemas.microsoft.com/office/drawing/2014/main" id="{8D6EA563-12B0-EECC-9355-FD328D34B5BE}"/>
                </a:ext>
              </a:extLst>
            </p:cNvPr>
            <p:cNvSpPr txBox="1"/>
            <p:nvPr/>
          </p:nvSpPr>
          <p:spPr>
            <a:xfrm>
              <a:off x="5277555" y="4774536"/>
              <a:ext cx="20807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Scalable </a:t>
              </a:r>
              <a:b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refrigeration solutions</a:t>
              </a:r>
            </a:p>
          </p:txBody>
        </p:sp>
        <p:pic>
          <p:nvPicPr>
            <p:cNvPr id="78" name="Picture 77">
              <a:extLst>
                <a:ext uri="{FF2B5EF4-FFF2-40B4-BE49-F238E27FC236}">
                  <a16:creationId xmlns:a16="http://schemas.microsoft.com/office/drawing/2014/main" id="{056915EB-6563-6C05-AC5A-F7572854462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317400" y="4411814"/>
              <a:ext cx="372050" cy="372050"/>
            </a:xfrm>
            <a:prstGeom prst="rect">
              <a:avLst/>
            </a:prstGeom>
          </p:spPr>
        </p:pic>
        <p:cxnSp>
          <p:nvCxnSpPr>
            <p:cNvPr id="82" name="Straight Connector 81">
              <a:extLst>
                <a:ext uri="{FF2B5EF4-FFF2-40B4-BE49-F238E27FC236}">
                  <a16:creationId xmlns:a16="http://schemas.microsoft.com/office/drawing/2014/main" id="{9E2AA900-913A-9D32-0FDC-1E9777F1BB8E}"/>
                </a:ext>
              </a:extLst>
            </p:cNvPr>
            <p:cNvCxnSpPr/>
            <p:nvPr/>
          </p:nvCxnSpPr>
          <p:spPr>
            <a:xfrm>
              <a:off x="5159017" y="4447666"/>
              <a:ext cx="0" cy="8176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CF340AA-61CB-87AF-9F28-0FA4A088E7E1}"/>
              </a:ext>
            </a:extLst>
          </p:cNvPr>
          <p:cNvGrpSpPr/>
          <p:nvPr/>
        </p:nvGrpSpPr>
        <p:grpSpPr>
          <a:xfrm>
            <a:off x="2772286" y="4169169"/>
            <a:ext cx="8438934" cy="1002033"/>
            <a:chOff x="2772286" y="4169169"/>
            <a:chExt cx="8438934" cy="1002033"/>
          </a:xfrm>
        </p:grpSpPr>
        <p:grpSp>
          <p:nvGrpSpPr>
            <p:cNvPr id="612" name="Group 611">
              <a:extLst>
                <a:ext uri="{FF2B5EF4-FFF2-40B4-BE49-F238E27FC236}">
                  <a16:creationId xmlns:a16="http://schemas.microsoft.com/office/drawing/2014/main" id="{9E29737F-95E6-5B70-806A-E73971619914}"/>
                </a:ext>
              </a:extLst>
            </p:cNvPr>
            <p:cNvGrpSpPr/>
            <p:nvPr/>
          </p:nvGrpSpPr>
          <p:grpSpPr>
            <a:xfrm>
              <a:off x="2772286" y="4169169"/>
              <a:ext cx="8438934" cy="1002033"/>
              <a:chOff x="2772286" y="4380732"/>
              <a:chExt cx="8438934" cy="1002033"/>
            </a:xfrm>
          </p:grpSpPr>
          <p:grpSp>
            <p:nvGrpSpPr>
              <p:cNvPr id="110" name="Group 109">
                <a:extLst>
                  <a:ext uri="{FF2B5EF4-FFF2-40B4-BE49-F238E27FC236}">
                    <a16:creationId xmlns:a16="http://schemas.microsoft.com/office/drawing/2014/main" id="{C51EB7A4-9A8B-F2AD-EBDD-D8CA5BF033D5}"/>
                  </a:ext>
                </a:extLst>
              </p:cNvPr>
              <p:cNvGrpSpPr/>
              <p:nvPr/>
            </p:nvGrpSpPr>
            <p:grpSpPr>
              <a:xfrm>
                <a:off x="9130449" y="4380732"/>
                <a:ext cx="2080771" cy="915663"/>
                <a:chOff x="9130449" y="4273875"/>
                <a:chExt cx="2080771" cy="915663"/>
              </a:xfrm>
            </p:grpSpPr>
            <p:sp>
              <p:nvSpPr>
                <p:cNvPr id="27" name="TextBox 26">
                  <a:extLst>
                    <a:ext uri="{FF2B5EF4-FFF2-40B4-BE49-F238E27FC236}">
                      <a16:creationId xmlns:a16="http://schemas.microsoft.com/office/drawing/2014/main" id="{D3BE0032-4003-57D1-FE29-E0A581558CC4}"/>
                    </a:ext>
                  </a:extLst>
                </p:cNvPr>
                <p:cNvSpPr txBox="1"/>
                <p:nvPr/>
              </p:nvSpPr>
              <p:spPr>
                <a:xfrm>
                  <a:off x="9130449" y="4666318"/>
                  <a:ext cx="20807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Continuous improvement initiatives</a:t>
                  </a:r>
                </a:p>
              </p:txBody>
            </p:sp>
            <p:pic>
              <p:nvPicPr>
                <p:cNvPr id="74" name="Picture 73">
                  <a:extLst>
                    <a:ext uri="{FF2B5EF4-FFF2-40B4-BE49-F238E27FC236}">
                      <a16:creationId xmlns:a16="http://schemas.microsoft.com/office/drawing/2014/main" id="{7A133DB4-063D-3015-FBDF-5FDE3C459E6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188657" y="4273875"/>
                  <a:ext cx="372050" cy="372050"/>
                </a:xfrm>
                <a:prstGeom prst="rect">
                  <a:avLst/>
                </a:prstGeom>
              </p:spPr>
            </p:pic>
          </p:grpSp>
          <p:cxnSp>
            <p:nvCxnSpPr>
              <p:cNvPr id="106" name="Straight Connector 105">
                <a:extLst>
                  <a:ext uri="{FF2B5EF4-FFF2-40B4-BE49-F238E27FC236}">
                    <a16:creationId xmlns:a16="http://schemas.microsoft.com/office/drawing/2014/main" id="{A7C9BFB5-FCFD-1FD6-C05A-AE689E3C9ECE}"/>
                  </a:ext>
                </a:extLst>
              </p:cNvPr>
              <p:cNvCxnSpPr>
                <a:cxnSpLocks/>
              </p:cNvCxnSpPr>
              <p:nvPr/>
            </p:nvCxnSpPr>
            <p:spPr>
              <a:xfrm>
                <a:off x="2772286" y="5382765"/>
                <a:ext cx="8262159" cy="0"/>
              </a:xfrm>
              <a:prstGeom prst="line">
                <a:avLst/>
              </a:prstGeom>
              <a:ln>
                <a:solidFill>
                  <a:srgbClr val="F2B51B"/>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61D34BE6-1C80-0007-854E-D5F7A56369DB}"/>
                </a:ext>
              </a:extLst>
            </p:cNvPr>
            <p:cNvCxnSpPr/>
            <p:nvPr/>
          </p:nvCxnSpPr>
          <p:spPr>
            <a:xfrm>
              <a:off x="8953500" y="4213784"/>
              <a:ext cx="0" cy="8176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D71F69F-D49D-34F9-8E65-466E146DBFBB}"/>
              </a:ext>
            </a:extLst>
          </p:cNvPr>
          <p:cNvPicPr>
            <a:picLocks noChangeAspect="1"/>
          </p:cNvPicPr>
          <p:nvPr/>
        </p:nvPicPr>
        <p:blipFill>
          <a:blip r:embed="rId11">
            <a:extLst>
              <a:ext uri="{28A0092B-C50C-407E-A947-70E740481C1C}">
                <a14:useLocalDpi xmlns:a14="http://schemas.microsoft.com/office/drawing/2010/main" val="0"/>
              </a:ext>
            </a:extLst>
          </a:blip>
          <a:srcRect b="38940"/>
          <a:stretch>
            <a:fillRect/>
          </a:stretch>
        </p:blipFill>
        <p:spPr>
          <a:xfrm>
            <a:off x="11102434" y="189628"/>
            <a:ext cx="1033402" cy="203160"/>
          </a:xfrm>
          <a:prstGeom prst="rect">
            <a:avLst/>
          </a:prstGeom>
        </p:spPr>
      </p:pic>
    </p:spTree>
    <p:extLst>
      <p:ext uri="{BB962C8B-B14F-4D97-AF65-F5344CB8AC3E}">
        <p14:creationId xmlns:p14="http://schemas.microsoft.com/office/powerpoint/2010/main" val="312552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fade">
                                      <p:cBhvr>
                                        <p:cTn id="7" dur="500"/>
                                        <p:tgtEl>
                                          <p:spTgt spid="60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3"/>
                                        </p:tgtEl>
                                        <p:attrNameLst>
                                          <p:attrName>style.visibility</p:attrName>
                                        </p:attrNameLst>
                                      </p:cBhvr>
                                      <p:to>
                                        <p:strVal val="visible"/>
                                      </p:to>
                                    </p:set>
                                    <p:animEffect transition="in" filter="fade">
                                      <p:cBhvr>
                                        <p:cTn id="11" dur="500"/>
                                        <p:tgtEl>
                                          <p:spTgt spid="60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05"/>
                                        </p:tgtEl>
                                        <p:attrNameLst>
                                          <p:attrName>style.visibility</p:attrName>
                                        </p:attrNameLst>
                                      </p:cBhvr>
                                      <p:to>
                                        <p:strVal val="visible"/>
                                      </p:to>
                                    </p:set>
                                    <p:animEffect transition="in" filter="fade">
                                      <p:cBhvr>
                                        <p:cTn id="15" dur="500"/>
                                        <p:tgtEl>
                                          <p:spTgt spid="60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07"/>
                                        </p:tgtEl>
                                        <p:attrNameLst>
                                          <p:attrName>style.visibility</p:attrName>
                                        </p:attrNameLst>
                                      </p:cBhvr>
                                      <p:to>
                                        <p:strVal val="visible"/>
                                      </p:to>
                                    </p:set>
                                    <p:animEffect transition="in" filter="fade">
                                      <p:cBhvr>
                                        <p:cTn id="19" dur="500"/>
                                        <p:tgtEl>
                                          <p:spTgt spid="607"/>
                                        </p:tgtEl>
                                      </p:cBhvr>
                                    </p:animEffect>
                                  </p:childTnLst>
                                </p:cTn>
                              </p:par>
                            </p:childTnLst>
                          </p:cTn>
                        </p:par>
                        <p:par>
                          <p:cTn id="20" fill="hold">
                            <p:stCondLst>
                              <p:cond delay="2000"/>
                            </p:stCondLst>
                            <p:childTnLst>
                              <p:par>
                                <p:cTn id="21" presetID="2" presetClass="entr" presetSubtype="4" decel="10000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650" fill="hold"/>
                                        <p:tgtEl>
                                          <p:spTgt spid="18"/>
                                        </p:tgtEl>
                                        <p:attrNameLst>
                                          <p:attrName>ppt_x</p:attrName>
                                        </p:attrNameLst>
                                      </p:cBhvr>
                                      <p:tavLst>
                                        <p:tav tm="0">
                                          <p:val>
                                            <p:strVal val="#ppt_x"/>
                                          </p:val>
                                        </p:tav>
                                        <p:tav tm="100000">
                                          <p:val>
                                            <p:strVal val="#ppt_x"/>
                                          </p:val>
                                        </p:tav>
                                      </p:tavLst>
                                    </p:anim>
                                    <p:anim calcmode="lin" valueType="num">
                                      <p:cBhvr additive="base">
                                        <p:cTn id="24" dur="65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2650"/>
                            </p:stCondLst>
                            <p:childTnLst>
                              <p:par>
                                <p:cTn id="32" presetID="10" presetClass="entr" presetSubtype="0" fill="hold" nodeType="afterEffect">
                                  <p:stCondLst>
                                    <p:cond delay="0"/>
                                  </p:stCondLst>
                                  <p:childTnLst>
                                    <p:set>
                                      <p:cBhvr>
                                        <p:cTn id="33" dur="1" fill="hold">
                                          <p:stCondLst>
                                            <p:cond delay="0"/>
                                          </p:stCondLst>
                                        </p:cTn>
                                        <p:tgtEl>
                                          <p:spTgt spid="609"/>
                                        </p:tgtEl>
                                        <p:attrNameLst>
                                          <p:attrName>style.visibility</p:attrName>
                                        </p:attrNameLst>
                                      </p:cBhvr>
                                      <p:to>
                                        <p:strVal val="visible"/>
                                      </p:to>
                                    </p:set>
                                    <p:animEffect transition="in" filter="fade">
                                      <p:cBhvr>
                                        <p:cTn id="34" dur="500"/>
                                        <p:tgtEl>
                                          <p:spTgt spid="609"/>
                                        </p:tgtEl>
                                      </p:cBhvr>
                                    </p:animEffect>
                                  </p:childTnLst>
                                </p:cTn>
                              </p:par>
                            </p:childTnLst>
                          </p:cTn>
                        </p:par>
                        <p:par>
                          <p:cTn id="35" fill="hold">
                            <p:stCondLst>
                              <p:cond delay="3150"/>
                            </p:stCondLst>
                            <p:childTnLst>
                              <p:par>
                                <p:cTn id="36" presetID="10" presetClass="entr" presetSubtype="0" fill="hold" nodeType="afterEffect">
                                  <p:stCondLst>
                                    <p:cond delay="0"/>
                                  </p:stCondLst>
                                  <p:childTnLst>
                                    <p:set>
                                      <p:cBhvr>
                                        <p:cTn id="37" dur="1" fill="hold">
                                          <p:stCondLst>
                                            <p:cond delay="0"/>
                                          </p:stCondLst>
                                        </p:cTn>
                                        <p:tgtEl>
                                          <p:spTgt spid="610"/>
                                        </p:tgtEl>
                                        <p:attrNameLst>
                                          <p:attrName>style.visibility</p:attrName>
                                        </p:attrNameLst>
                                      </p:cBhvr>
                                      <p:to>
                                        <p:strVal val="visible"/>
                                      </p:to>
                                    </p:set>
                                    <p:animEffect transition="in" filter="fade">
                                      <p:cBhvr>
                                        <p:cTn id="38" dur="500"/>
                                        <p:tgtEl>
                                          <p:spTgt spid="610"/>
                                        </p:tgtEl>
                                      </p:cBhvr>
                                    </p:animEffect>
                                  </p:childTnLst>
                                </p:cTn>
                              </p:par>
                            </p:childTnLst>
                          </p:cTn>
                        </p:par>
                        <p:par>
                          <p:cTn id="39" fill="hold">
                            <p:stCondLst>
                              <p:cond delay="3650"/>
                            </p:stCondLst>
                            <p:childTnLst>
                              <p:par>
                                <p:cTn id="40" presetID="10" presetClass="entr" presetSubtype="0" fill="hold" nodeType="afterEffect">
                                  <p:stCondLst>
                                    <p:cond delay="0"/>
                                  </p:stCondLst>
                                  <p:childTnLst>
                                    <p:set>
                                      <p:cBhvr>
                                        <p:cTn id="41" dur="1" fill="hold">
                                          <p:stCondLst>
                                            <p:cond delay="0"/>
                                          </p:stCondLst>
                                        </p:cTn>
                                        <p:tgtEl>
                                          <p:spTgt spid="611"/>
                                        </p:tgtEl>
                                        <p:attrNameLst>
                                          <p:attrName>style.visibility</p:attrName>
                                        </p:attrNameLst>
                                      </p:cBhvr>
                                      <p:to>
                                        <p:strVal val="visible"/>
                                      </p:to>
                                    </p:set>
                                    <p:animEffect transition="in" filter="fade">
                                      <p:cBhvr>
                                        <p:cTn id="42" dur="500"/>
                                        <p:tgtEl>
                                          <p:spTgt spid="611"/>
                                        </p:tgtEl>
                                      </p:cBhvr>
                                    </p:animEffect>
                                  </p:childTnLst>
                                </p:cTn>
                              </p:par>
                            </p:childTnLst>
                          </p:cTn>
                        </p:par>
                        <p:par>
                          <p:cTn id="43" fill="hold">
                            <p:stCondLst>
                              <p:cond delay="4150"/>
                            </p:stCondLst>
                            <p:childTnLst>
                              <p:par>
                                <p:cTn id="44" presetID="10" presetClass="entr" presetSubtype="0" fill="hold" nodeType="afterEffect">
                                  <p:stCondLst>
                                    <p:cond delay="0"/>
                                  </p:stCondLst>
                                  <p:childTnLst>
                                    <p:set>
                                      <p:cBhvr>
                                        <p:cTn id="45" dur="1" fill="hold">
                                          <p:stCondLst>
                                            <p:cond delay="0"/>
                                          </p:stCondLst>
                                        </p:cTn>
                                        <p:tgtEl>
                                          <p:spTgt spid="613"/>
                                        </p:tgtEl>
                                        <p:attrNameLst>
                                          <p:attrName>style.visibility</p:attrName>
                                        </p:attrNameLst>
                                      </p:cBhvr>
                                      <p:to>
                                        <p:strVal val="visible"/>
                                      </p:to>
                                    </p:set>
                                    <p:animEffect transition="in" filter="fade">
                                      <p:cBhvr>
                                        <p:cTn id="46" dur="500"/>
                                        <p:tgtEl>
                                          <p:spTgt spid="613"/>
                                        </p:tgtEl>
                                      </p:cBhvr>
                                    </p:animEffect>
                                  </p:childTnLst>
                                </p:cTn>
                              </p:par>
                            </p:childTnLst>
                          </p:cTn>
                        </p:par>
                        <p:par>
                          <p:cTn id="47" fill="hold">
                            <p:stCondLst>
                              <p:cond delay="4650"/>
                            </p:stCondLst>
                            <p:childTnLst>
                              <p:par>
                                <p:cTn id="48" presetID="10" presetClass="entr" presetSubtype="0"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2564</TotalTime>
  <Words>1422</Words>
  <Application>Microsoft Office PowerPoint</Application>
  <PresentationFormat>Widescreen</PresentationFormat>
  <Paragraphs>328</Paragraphs>
  <Slides>36</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Aptos</vt:lpstr>
      <vt:lpstr>Aptos Display</vt:lpstr>
      <vt:lpstr>Arial</vt:lpstr>
      <vt:lpstr>Calibri</vt:lpstr>
      <vt:lpstr>Candara</vt:lpstr>
      <vt:lpstr>Canva Sans</vt:lpstr>
      <vt:lpstr>Segoe UI</vt:lpstr>
      <vt:lpstr>Trebuchet MS</vt:lpstr>
      <vt:lpstr>Ubuntu</vt:lpstr>
      <vt:lpstr>Ubuntu Bold</vt:lpstr>
      <vt:lpstr>Ubuntu Light</vt:lpstr>
      <vt:lpstr>Ubuntu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Naveen Singh</dc:creator>
  <cp:lastModifiedBy>rock well</cp:lastModifiedBy>
  <cp:revision>252</cp:revision>
  <dcterms:created xsi:type="dcterms:W3CDTF">2025-01-28T08:37:36Z</dcterms:created>
  <dcterms:modified xsi:type="dcterms:W3CDTF">2025-11-15T06:29:25Z</dcterms:modified>
</cp:coreProperties>
</file>